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303" r:id="rId23"/>
    <p:sldId id="304" r:id="rId24"/>
    <p:sldId id="284" r:id="rId25"/>
    <p:sldId id="285" r:id="rId26"/>
    <p:sldId id="286" r:id="rId27"/>
    <p:sldId id="287" r:id="rId28"/>
    <p:sldId id="288" r:id="rId29"/>
    <p:sldId id="305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683"/>
    <a:srgbClr val="FFFFFF"/>
    <a:srgbClr val="F3F9FF"/>
    <a:srgbClr val="D83A36"/>
    <a:srgbClr val="1D2C9B"/>
    <a:srgbClr val="273985"/>
    <a:srgbClr val="264B86"/>
    <a:srgbClr val="21358B"/>
    <a:srgbClr val="3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2430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19361749890769E-2"/>
          <c:y val="3.6473157896660606E-2"/>
          <c:w val="0.64840984572992411"/>
          <c:h val="0.83122326846489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Оборудование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Стратум</c:v>
                </c:pt>
                <c:pt idx="1">
                  <c:v>Другие системы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2.8</c:v>
                </c:pt>
                <c:pt idx="1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Доп. Материалы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Стратум</c:v>
                </c:pt>
                <c:pt idx="1">
                  <c:v>Другие системы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0.3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Монтаж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Стратум</c:v>
                </c:pt>
                <c:pt idx="1">
                  <c:v>Другие системы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1.4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876992"/>
        <c:axId val="42908992"/>
      </c:barChart>
      <c:catAx>
        <c:axId val="153876992"/>
        <c:scaling>
          <c:orientation val="minMax"/>
        </c:scaling>
        <c:delete val="0"/>
        <c:axPos val="b"/>
        <c:majorTickMark val="out"/>
        <c:minorTickMark val="none"/>
        <c:tickLblPos val="nextTo"/>
        <c:crossAx val="42908992"/>
        <c:crosses val="autoZero"/>
        <c:auto val="1"/>
        <c:lblAlgn val="ctr"/>
        <c:lblOffset val="100"/>
        <c:noMultiLvlLbl val="0"/>
      </c:catAx>
      <c:valAx>
        <c:axId val="42908992"/>
        <c:scaling>
          <c:orientation val="minMax"/>
        </c:scaling>
        <c:delete val="0"/>
        <c:axPos val="l"/>
        <c:majorGridlines/>
        <c:numFmt formatCode="@" sourceLinked="0"/>
        <c:majorTickMark val="out"/>
        <c:minorTickMark val="none"/>
        <c:tickLblPos val="none"/>
        <c:crossAx val="153876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0.02198</cdr:x>
      <cdr:y>0.05558</cdr:y>
    </cdr:from>
    <cdr:to>
      <cdr:x>0.12087</cdr:x>
      <cdr:y>0.13078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7" y="212874"/>
          <a:ext cx="64804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Цена</a:t>
          </a:r>
          <a:endParaRPr lang="ru-RU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5B7-C3F5-4200-9F66-97B40FC53FF4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213-211D-4B31-96EC-3E2EB801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3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5B7-C3F5-4200-9F66-97B40FC53FF4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213-211D-4B31-96EC-3E2EB801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2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5B7-C3F5-4200-9F66-97B40FC53FF4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213-211D-4B31-96EC-3E2EB801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6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5B7-C3F5-4200-9F66-97B40FC53FF4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213-211D-4B31-96EC-3E2EB801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7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5B7-C3F5-4200-9F66-97B40FC53FF4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213-211D-4B31-96EC-3E2EB801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1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5B7-C3F5-4200-9F66-97B40FC53FF4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213-211D-4B31-96EC-3E2EB801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9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5B7-C3F5-4200-9F66-97B40FC53FF4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213-211D-4B31-96EC-3E2EB801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8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5B7-C3F5-4200-9F66-97B40FC53FF4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213-211D-4B31-96EC-3E2EB801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35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5B7-C3F5-4200-9F66-97B40FC53FF4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213-211D-4B31-96EC-3E2EB801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6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5B7-C3F5-4200-9F66-97B40FC53FF4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213-211D-4B31-96EC-3E2EB801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9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5B7-C3F5-4200-9F66-97B40FC53FF4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213-211D-4B31-96EC-3E2EB801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6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FFFFF"/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535B7-C3F5-4200-9F66-97B40FC53FF4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C213-211D-4B31-96EC-3E2EB801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F:\Без 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747464"/>
            <a:ext cx="10513168" cy="82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с двумя скругленными соседними углами 20"/>
          <p:cNvSpPr/>
          <p:nvPr/>
        </p:nvSpPr>
        <p:spPr>
          <a:xfrm rot="10800000">
            <a:off x="446430" y="0"/>
            <a:ext cx="4629625" cy="6813376"/>
          </a:xfrm>
          <a:prstGeom prst="round2SameRect">
            <a:avLst>
              <a:gd name="adj1" fmla="val 4163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692696"/>
            <a:ext cx="4553053" cy="378565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schemeClr val="tx1">
                <a:alpha val="76000"/>
              </a:schemeClr>
            </a:outerShdw>
            <a:reflection stA="17000" endPos="68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Комплекс Технических Средств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Охраны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Протяжённых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Периметров</a:t>
            </a:r>
            <a:endParaRPr lang="ru-RU" sz="4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9062" y="5949280"/>
            <a:ext cx="24482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Санкт-Петербург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63118" y="6229451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2013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9" name="Picture 5" descr="R:\Логотип_Подпись\стратум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brightnessContrast bright="-21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656453" cy="241210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95000"/>
                <a:lumOff val="5000"/>
                <a:alpha val="7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95537" y="1584948"/>
            <a:ext cx="720079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отечественном рынке представлены вибрационные системы как российских, так и западных производителей: Трезор, Гюрза, Багульник, Годограф, Дельфин, </a:t>
            </a:r>
            <a:r>
              <a:rPr lang="en-US" sz="14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Defensor</a:t>
            </a:r>
            <a:r>
              <a:rPr lang="en-US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4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Multisensor</a:t>
            </a:r>
            <a:r>
              <a:rPr lang="en-US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T-REX</a:t>
            </a:r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Однако данные системы имеют следующие </a:t>
            </a:r>
            <a:r>
              <a:rPr lang="ru-RU" sz="1400" b="1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недостатки</a:t>
            </a:r>
            <a:r>
              <a:rPr lang="ru-RU" sz="14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1400" dirty="0" smtClean="0">
                <a:solidFill>
                  <a:srgbClr val="3A6E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4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Большие размеры охранных зон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лучшем случае 100 метров. Большие   размеры зон    значительно увеличивают время реакции оператора на тревогу, что критично для работы на крупных объектах.  </a:t>
            </a:r>
            <a:r>
              <a:rPr lang="ru-RU" sz="1400" dirty="0" smtClean="0">
                <a:solidFill>
                  <a:srgbClr val="3A6E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indent="-342900" algn="just">
              <a:buAutoNum type="arabicPeriod"/>
            </a:pP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sz="14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Одинаковый уровень чувствительности </a:t>
            </a:r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всей зоны охраны. Охранная зона имеет длину от 100 до 250 метров, и требует настройки чувствительности под некоторый средний уровень, определённый для всей зоны, поэтому требуется поиск компромисса между чувствительностью и помехоустойчивостью.</a:t>
            </a:r>
          </a:p>
          <a:p>
            <a:pPr algn="just"/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sz="14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Высокие требования к качеству ограждения</a:t>
            </a:r>
            <a:r>
              <a:rPr lang="ru-RU" sz="1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его однородности.</a:t>
            </a:r>
          </a:p>
          <a:p>
            <a:pPr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ru-RU" sz="14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Существенные затраты на коммуникации </a:t>
            </a:r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(прокладку вдоль ограждения линий питания компонентов системы и линий доставки информации).</a:t>
            </a:r>
          </a:p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446417" y="-4"/>
            <a:ext cx="5709758" cy="980732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-36512" y="188640"/>
            <a:ext cx="6552728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Недостатки существующих систем</a:t>
            </a: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соседними углами 25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с двумя скругленными соседними углами 26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4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011" y="1628800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 </a:t>
            </a:r>
            <a:r>
              <a:rPr lang="ru-RU" sz="16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Стратум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лишена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перечисленных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недостатков</a:t>
            </a:r>
            <a:r>
              <a:rPr lang="ru-RU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/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одной стороны, структурно идеология построения системы не отличается от других вибрационных систем – система состоит из последовательно соединённых блоков обработки сигнала, к каждому из которых подключены по два плеча кабеля-сенсора с длиной в 200 метров.</a:t>
            </a: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388424" y="6525344"/>
            <a:ext cx="432048" cy="216024"/>
          </a:xfrm>
          <a:prstGeom prst="rightArrow">
            <a:avLst/>
          </a:prstGeom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412197" y="4102459"/>
            <a:ext cx="8089900" cy="995362"/>
            <a:chOff x="412197" y="4102459"/>
            <a:chExt cx="8089900" cy="995362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12197" y="4799371"/>
              <a:ext cx="400050" cy="29845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127447" y="4799371"/>
              <a:ext cx="374650" cy="29845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3644347" y="4102459"/>
              <a:ext cx="1954213" cy="750887"/>
              <a:chOff x="2412" y="2545"/>
              <a:chExt cx="1231" cy="473"/>
            </a:xfrm>
          </p:grpSpPr>
          <p:sp>
            <p:nvSpPr>
              <p:cNvPr id="101" name="Freeform 9"/>
              <p:cNvSpPr>
                <a:spLocks noEditPoints="1"/>
              </p:cNvSpPr>
              <p:nvPr/>
            </p:nvSpPr>
            <p:spPr bwMode="auto">
              <a:xfrm>
                <a:off x="2412" y="2545"/>
                <a:ext cx="1231" cy="473"/>
              </a:xfrm>
              <a:custGeom>
                <a:avLst/>
                <a:gdLst>
                  <a:gd name="T0" fmla="*/ 100 w 2462"/>
                  <a:gd name="T1" fmla="*/ 252 h 947"/>
                  <a:gd name="T2" fmla="*/ 1129 w 2462"/>
                  <a:gd name="T3" fmla="*/ 250 h 947"/>
                  <a:gd name="T4" fmla="*/ 1129 w 2462"/>
                  <a:gd name="T5" fmla="*/ 250 h 947"/>
                  <a:gd name="T6" fmla="*/ 93 w 2462"/>
                  <a:gd name="T7" fmla="*/ 11 h 947"/>
                  <a:gd name="T8" fmla="*/ 94 w 2462"/>
                  <a:gd name="T9" fmla="*/ 2 h 947"/>
                  <a:gd name="T10" fmla="*/ 97 w 2462"/>
                  <a:gd name="T11" fmla="*/ 0 h 947"/>
                  <a:gd name="T12" fmla="*/ 1132 w 2462"/>
                  <a:gd name="T13" fmla="*/ 0 h 947"/>
                  <a:gd name="T14" fmla="*/ 1137 w 2462"/>
                  <a:gd name="T15" fmla="*/ 2 h 947"/>
                  <a:gd name="T16" fmla="*/ 1138 w 2462"/>
                  <a:gd name="T17" fmla="*/ 6 h 947"/>
                  <a:gd name="T18" fmla="*/ 1142 w 2462"/>
                  <a:gd name="T19" fmla="*/ 45 h 947"/>
                  <a:gd name="T20" fmla="*/ 1141 w 2462"/>
                  <a:gd name="T21" fmla="*/ 158 h 947"/>
                  <a:gd name="T22" fmla="*/ 1146 w 2462"/>
                  <a:gd name="T23" fmla="*/ 158 h 947"/>
                  <a:gd name="T24" fmla="*/ 1150 w 2462"/>
                  <a:gd name="T25" fmla="*/ 158 h 947"/>
                  <a:gd name="T26" fmla="*/ 1161 w 2462"/>
                  <a:gd name="T27" fmla="*/ 158 h 947"/>
                  <a:gd name="T28" fmla="*/ 1185 w 2462"/>
                  <a:gd name="T29" fmla="*/ 159 h 947"/>
                  <a:gd name="T30" fmla="*/ 1207 w 2462"/>
                  <a:gd name="T31" fmla="*/ 161 h 947"/>
                  <a:gd name="T32" fmla="*/ 1221 w 2462"/>
                  <a:gd name="T33" fmla="*/ 170 h 947"/>
                  <a:gd name="T34" fmla="*/ 1229 w 2462"/>
                  <a:gd name="T35" fmla="*/ 189 h 947"/>
                  <a:gd name="T36" fmla="*/ 1230 w 2462"/>
                  <a:gd name="T37" fmla="*/ 212 h 947"/>
                  <a:gd name="T38" fmla="*/ 1225 w 2462"/>
                  <a:gd name="T39" fmla="*/ 227 h 947"/>
                  <a:gd name="T40" fmla="*/ 1214 w 2462"/>
                  <a:gd name="T41" fmla="*/ 239 h 947"/>
                  <a:gd name="T42" fmla="*/ 1198 w 2462"/>
                  <a:gd name="T43" fmla="*/ 246 h 947"/>
                  <a:gd name="T44" fmla="*/ 1167 w 2462"/>
                  <a:gd name="T45" fmla="*/ 249 h 947"/>
                  <a:gd name="T46" fmla="*/ 1159 w 2462"/>
                  <a:gd name="T47" fmla="*/ 248 h 947"/>
                  <a:gd name="T48" fmla="*/ 1147 w 2462"/>
                  <a:gd name="T49" fmla="*/ 248 h 947"/>
                  <a:gd name="T50" fmla="*/ 1135 w 2462"/>
                  <a:gd name="T51" fmla="*/ 249 h 947"/>
                  <a:gd name="T52" fmla="*/ 1129 w 2462"/>
                  <a:gd name="T53" fmla="*/ 251 h 947"/>
                  <a:gd name="T54" fmla="*/ 1118 w 2462"/>
                  <a:gd name="T55" fmla="*/ 460 h 947"/>
                  <a:gd name="T56" fmla="*/ 1110 w 2462"/>
                  <a:gd name="T57" fmla="*/ 469 h 947"/>
                  <a:gd name="T58" fmla="*/ 129 w 2462"/>
                  <a:gd name="T59" fmla="*/ 473 h 947"/>
                  <a:gd name="T60" fmla="*/ 118 w 2462"/>
                  <a:gd name="T61" fmla="*/ 469 h 947"/>
                  <a:gd name="T62" fmla="*/ 113 w 2462"/>
                  <a:gd name="T63" fmla="*/ 458 h 947"/>
                  <a:gd name="T64" fmla="*/ 64 w 2462"/>
                  <a:gd name="T65" fmla="*/ 249 h 947"/>
                  <a:gd name="T66" fmla="*/ 36 w 2462"/>
                  <a:gd name="T67" fmla="*/ 246 h 947"/>
                  <a:gd name="T68" fmla="*/ 20 w 2462"/>
                  <a:gd name="T69" fmla="*/ 239 h 947"/>
                  <a:gd name="T70" fmla="*/ 8 w 2462"/>
                  <a:gd name="T71" fmla="*/ 227 h 947"/>
                  <a:gd name="T72" fmla="*/ 1 w 2462"/>
                  <a:gd name="T73" fmla="*/ 212 h 947"/>
                  <a:gd name="T74" fmla="*/ 1 w 2462"/>
                  <a:gd name="T75" fmla="*/ 194 h 947"/>
                  <a:gd name="T76" fmla="*/ 7 w 2462"/>
                  <a:gd name="T77" fmla="*/ 179 h 947"/>
                  <a:gd name="T78" fmla="*/ 18 w 2462"/>
                  <a:gd name="T79" fmla="*/ 167 h 947"/>
                  <a:gd name="T80" fmla="*/ 34 w 2462"/>
                  <a:gd name="T81" fmla="*/ 159 h 947"/>
                  <a:gd name="T82" fmla="*/ 60 w 2462"/>
                  <a:gd name="T83" fmla="*/ 159 h 947"/>
                  <a:gd name="T84" fmla="*/ 67 w 2462"/>
                  <a:gd name="T85" fmla="*/ 159 h 947"/>
                  <a:gd name="T86" fmla="*/ 79 w 2462"/>
                  <a:gd name="T87" fmla="*/ 159 h 947"/>
                  <a:gd name="T88" fmla="*/ 90 w 2462"/>
                  <a:gd name="T89" fmla="*/ 159 h 947"/>
                  <a:gd name="T90" fmla="*/ 95 w 2462"/>
                  <a:gd name="T91" fmla="*/ 157 h 9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62"/>
                  <a:gd name="T139" fmla="*/ 0 h 947"/>
                  <a:gd name="T140" fmla="*/ 2462 w 2462"/>
                  <a:gd name="T141" fmla="*/ 947 h 94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62" h="947">
                    <a:moveTo>
                      <a:pt x="190" y="314"/>
                    </a:moveTo>
                    <a:lnTo>
                      <a:pt x="200" y="505"/>
                    </a:lnTo>
                    <a:lnTo>
                      <a:pt x="190" y="314"/>
                    </a:lnTo>
                    <a:close/>
                    <a:moveTo>
                      <a:pt x="2258" y="501"/>
                    </a:moveTo>
                    <a:lnTo>
                      <a:pt x="2269" y="314"/>
                    </a:lnTo>
                    <a:lnTo>
                      <a:pt x="2258" y="501"/>
                    </a:lnTo>
                    <a:close/>
                    <a:moveTo>
                      <a:pt x="180" y="90"/>
                    </a:moveTo>
                    <a:lnTo>
                      <a:pt x="186" y="23"/>
                    </a:lnTo>
                    <a:lnTo>
                      <a:pt x="186" y="10"/>
                    </a:lnTo>
                    <a:lnTo>
                      <a:pt x="187" y="5"/>
                    </a:lnTo>
                    <a:lnTo>
                      <a:pt x="188" y="1"/>
                    </a:lnTo>
                    <a:lnTo>
                      <a:pt x="193" y="0"/>
                    </a:lnTo>
                    <a:lnTo>
                      <a:pt x="197" y="0"/>
                    </a:lnTo>
                    <a:lnTo>
                      <a:pt x="2263" y="0"/>
                    </a:lnTo>
                    <a:lnTo>
                      <a:pt x="2269" y="1"/>
                    </a:lnTo>
                    <a:lnTo>
                      <a:pt x="2273" y="4"/>
                    </a:lnTo>
                    <a:lnTo>
                      <a:pt x="2276" y="7"/>
                    </a:lnTo>
                    <a:lnTo>
                      <a:pt x="2276" y="12"/>
                    </a:lnTo>
                    <a:lnTo>
                      <a:pt x="2276" y="21"/>
                    </a:lnTo>
                    <a:lnTo>
                      <a:pt x="2283" y="90"/>
                    </a:lnTo>
                    <a:lnTo>
                      <a:pt x="2269" y="314"/>
                    </a:lnTo>
                    <a:lnTo>
                      <a:pt x="2282" y="316"/>
                    </a:lnTo>
                    <a:lnTo>
                      <a:pt x="2287" y="316"/>
                    </a:lnTo>
                    <a:lnTo>
                      <a:pt x="2291" y="316"/>
                    </a:lnTo>
                    <a:lnTo>
                      <a:pt x="2295" y="316"/>
                    </a:lnTo>
                    <a:lnTo>
                      <a:pt x="2300" y="317"/>
                    </a:lnTo>
                    <a:lnTo>
                      <a:pt x="2307" y="317"/>
                    </a:lnTo>
                    <a:lnTo>
                      <a:pt x="2321" y="317"/>
                    </a:lnTo>
                    <a:lnTo>
                      <a:pt x="2342" y="318"/>
                    </a:lnTo>
                    <a:lnTo>
                      <a:pt x="2370" y="318"/>
                    </a:lnTo>
                    <a:lnTo>
                      <a:pt x="2393" y="319"/>
                    </a:lnTo>
                    <a:lnTo>
                      <a:pt x="2413" y="323"/>
                    </a:lnTo>
                    <a:lnTo>
                      <a:pt x="2430" y="330"/>
                    </a:lnTo>
                    <a:lnTo>
                      <a:pt x="2442" y="341"/>
                    </a:lnTo>
                    <a:lnTo>
                      <a:pt x="2452" y="357"/>
                    </a:lnTo>
                    <a:lnTo>
                      <a:pt x="2458" y="378"/>
                    </a:lnTo>
                    <a:lnTo>
                      <a:pt x="2462" y="408"/>
                    </a:lnTo>
                    <a:lnTo>
                      <a:pt x="2460" y="424"/>
                    </a:lnTo>
                    <a:lnTo>
                      <a:pt x="2456" y="440"/>
                    </a:lnTo>
                    <a:lnTo>
                      <a:pt x="2449" y="455"/>
                    </a:lnTo>
                    <a:lnTo>
                      <a:pt x="2439" y="468"/>
                    </a:lnTo>
                    <a:lnTo>
                      <a:pt x="2427" y="479"/>
                    </a:lnTo>
                    <a:lnTo>
                      <a:pt x="2413" y="487"/>
                    </a:lnTo>
                    <a:lnTo>
                      <a:pt x="2396" y="493"/>
                    </a:lnTo>
                    <a:lnTo>
                      <a:pt x="2377" y="496"/>
                    </a:lnTo>
                    <a:lnTo>
                      <a:pt x="2333" y="498"/>
                    </a:lnTo>
                    <a:lnTo>
                      <a:pt x="2328" y="498"/>
                    </a:lnTo>
                    <a:lnTo>
                      <a:pt x="2318" y="497"/>
                    </a:lnTo>
                    <a:lnTo>
                      <a:pt x="2307" y="497"/>
                    </a:lnTo>
                    <a:lnTo>
                      <a:pt x="2293" y="497"/>
                    </a:lnTo>
                    <a:lnTo>
                      <a:pt x="2280" y="497"/>
                    </a:lnTo>
                    <a:lnTo>
                      <a:pt x="2269" y="498"/>
                    </a:lnTo>
                    <a:lnTo>
                      <a:pt x="2261" y="501"/>
                    </a:lnTo>
                    <a:lnTo>
                      <a:pt x="2258" y="503"/>
                    </a:lnTo>
                    <a:lnTo>
                      <a:pt x="2238" y="909"/>
                    </a:lnTo>
                    <a:lnTo>
                      <a:pt x="2235" y="921"/>
                    </a:lnTo>
                    <a:lnTo>
                      <a:pt x="2230" y="932"/>
                    </a:lnTo>
                    <a:lnTo>
                      <a:pt x="2220" y="939"/>
                    </a:lnTo>
                    <a:lnTo>
                      <a:pt x="2209" y="944"/>
                    </a:lnTo>
                    <a:lnTo>
                      <a:pt x="258" y="947"/>
                    </a:lnTo>
                    <a:lnTo>
                      <a:pt x="246" y="944"/>
                    </a:lnTo>
                    <a:lnTo>
                      <a:pt x="235" y="938"/>
                    </a:lnTo>
                    <a:lnTo>
                      <a:pt x="228" y="930"/>
                    </a:lnTo>
                    <a:lnTo>
                      <a:pt x="225" y="916"/>
                    </a:lnTo>
                    <a:lnTo>
                      <a:pt x="200" y="505"/>
                    </a:lnTo>
                    <a:lnTo>
                      <a:pt x="128" y="498"/>
                    </a:lnTo>
                    <a:lnTo>
                      <a:pt x="89" y="496"/>
                    </a:lnTo>
                    <a:lnTo>
                      <a:pt x="71" y="493"/>
                    </a:lnTo>
                    <a:lnTo>
                      <a:pt x="54" y="487"/>
                    </a:lnTo>
                    <a:lnTo>
                      <a:pt x="39" y="479"/>
                    </a:lnTo>
                    <a:lnTo>
                      <a:pt x="26" y="468"/>
                    </a:lnTo>
                    <a:lnTo>
                      <a:pt x="15" y="455"/>
                    </a:lnTo>
                    <a:lnTo>
                      <a:pt x="7" y="440"/>
                    </a:lnTo>
                    <a:lnTo>
                      <a:pt x="1" y="424"/>
                    </a:lnTo>
                    <a:lnTo>
                      <a:pt x="0" y="408"/>
                    </a:lnTo>
                    <a:lnTo>
                      <a:pt x="1" y="389"/>
                    </a:lnTo>
                    <a:lnTo>
                      <a:pt x="5" y="372"/>
                    </a:lnTo>
                    <a:lnTo>
                      <a:pt x="14" y="358"/>
                    </a:lnTo>
                    <a:lnTo>
                      <a:pt x="24" y="345"/>
                    </a:lnTo>
                    <a:lnTo>
                      <a:pt x="36" y="334"/>
                    </a:lnTo>
                    <a:lnTo>
                      <a:pt x="50" y="325"/>
                    </a:lnTo>
                    <a:lnTo>
                      <a:pt x="67" y="319"/>
                    </a:lnTo>
                    <a:lnTo>
                      <a:pt x="86" y="318"/>
                    </a:lnTo>
                    <a:lnTo>
                      <a:pt x="119" y="318"/>
                    </a:lnTo>
                    <a:lnTo>
                      <a:pt x="124" y="318"/>
                    </a:lnTo>
                    <a:lnTo>
                      <a:pt x="134" y="318"/>
                    </a:lnTo>
                    <a:lnTo>
                      <a:pt x="145" y="318"/>
                    </a:lnTo>
                    <a:lnTo>
                      <a:pt x="158" y="318"/>
                    </a:lnTo>
                    <a:lnTo>
                      <a:pt x="169" y="318"/>
                    </a:lnTo>
                    <a:lnTo>
                      <a:pt x="179" y="318"/>
                    </a:lnTo>
                    <a:lnTo>
                      <a:pt x="187" y="317"/>
                    </a:lnTo>
                    <a:lnTo>
                      <a:pt x="190" y="314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Line 10"/>
              <p:cNvSpPr>
                <a:spLocks noChangeShapeType="1"/>
              </p:cNvSpPr>
              <p:nvPr/>
            </p:nvSpPr>
            <p:spPr bwMode="auto">
              <a:xfrm>
                <a:off x="2507" y="2702"/>
                <a:ext cx="5" cy="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Line 11"/>
              <p:cNvSpPr>
                <a:spLocks noChangeShapeType="1"/>
              </p:cNvSpPr>
              <p:nvPr/>
            </p:nvSpPr>
            <p:spPr bwMode="auto">
              <a:xfrm flipV="1">
                <a:off x="3541" y="2702"/>
                <a:ext cx="6" cy="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12"/>
              <p:cNvSpPr>
                <a:spLocks/>
              </p:cNvSpPr>
              <p:nvPr/>
            </p:nvSpPr>
            <p:spPr bwMode="auto">
              <a:xfrm>
                <a:off x="2412" y="2545"/>
                <a:ext cx="1231" cy="473"/>
              </a:xfrm>
              <a:custGeom>
                <a:avLst/>
                <a:gdLst>
                  <a:gd name="T0" fmla="*/ 93 w 2462"/>
                  <a:gd name="T1" fmla="*/ 11 h 947"/>
                  <a:gd name="T2" fmla="*/ 93 w 2462"/>
                  <a:gd name="T3" fmla="*/ 5 h 947"/>
                  <a:gd name="T4" fmla="*/ 94 w 2462"/>
                  <a:gd name="T5" fmla="*/ 0 h 947"/>
                  <a:gd name="T6" fmla="*/ 99 w 2462"/>
                  <a:gd name="T7" fmla="*/ 0 h 947"/>
                  <a:gd name="T8" fmla="*/ 1132 w 2462"/>
                  <a:gd name="T9" fmla="*/ 0 h 947"/>
                  <a:gd name="T10" fmla="*/ 1137 w 2462"/>
                  <a:gd name="T11" fmla="*/ 2 h 947"/>
                  <a:gd name="T12" fmla="*/ 1138 w 2462"/>
                  <a:gd name="T13" fmla="*/ 6 h 947"/>
                  <a:gd name="T14" fmla="*/ 1142 w 2462"/>
                  <a:gd name="T15" fmla="*/ 45 h 947"/>
                  <a:gd name="T16" fmla="*/ 1135 w 2462"/>
                  <a:gd name="T17" fmla="*/ 157 h 947"/>
                  <a:gd name="T18" fmla="*/ 1144 w 2462"/>
                  <a:gd name="T19" fmla="*/ 158 h 947"/>
                  <a:gd name="T20" fmla="*/ 1148 w 2462"/>
                  <a:gd name="T21" fmla="*/ 158 h 947"/>
                  <a:gd name="T22" fmla="*/ 1154 w 2462"/>
                  <a:gd name="T23" fmla="*/ 158 h 947"/>
                  <a:gd name="T24" fmla="*/ 1171 w 2462"/>
                  <a:gd name="T25" fmla="*/ 159 h 947"/>
                  <a:gd name="T26" fmla="*/ 1185 w 2462"/>
                  <a:gd name="T27" fmla="*/ 159 h 947"/>
                  <a:gd name="T28" fmla="*/ 1207 w 2462"/>
                  <a:gd name="T29" fmla="*/ 161 h 947"/>
                  <a:gd name="T30" fmla="*/ 1221 w 2462"/>
                  <a:gd name="T31" fmla="*/ 170 h 947"/>
                  <a:gd name="T32" fmla="*/ 1229 w 2462"/>
                  <a:gd name="T33" fmla="*/ 189 h 947"/>
                  <a:gd name="T34" fmla="*/ 1231 w 2462"/>
                  <a:gd name="T35" fmla="*/ 204 h 947"/>
                  <a:gd name="T36" fmla="*/ 1228 w 2462"/>
                  <a:gd name="T37" fmla="*/ 220 h 947"/>
                  <a:gd name="T38" fmla="*/ 1220 w 2462"/>
                  <a:gd name="T39" fmla="*/ 234 h 947"/>
                  <a:gd name="T40" fmla="*/ 1207 w 2462"/>
                  <a:gd name="T41" fmla="*/ 243 h 947"/>
                  <a:gd name="T42" fmla="*/ 1189 w 2462"/>
                  <a:gd name="T43" fmla="*/ 248 h 947"/>
                  <a:gd name="T44" fmla="*/ 1167 w 2462"/>
                  <a:gd name="T45" fmla="*/ 249 h 947"/>
                  <a:gd name="T46" fmla="*/ 1159 w 2462"/>
                  <a:gd name="T47" fmla="*/ 248 h 947"/>
                  <a:gd name="T48" fmla="*/ 1147 w 2462"/>
                  <a:gd name="T49" fmla="*/ 248 h 947"/>
                  <a:gd name="T50" fmla="*/ 1135 w 2462"/>
                  <a:gd name="T51" fmla="*/ 249 h 947"/>
                  <a:gd name="T52" fmla="*/ 1129 w 2462"/>
                  <a:gd name="T53" fmla="*/ 251 h 947"/>
                  <a:gd name="T54" fmla="*/ 1119 w 2462"/>
                  <a:gd name="T55" fmla="*/ 454 h 947"/>
                  <a:gd name="T56" fmla="*/ 1115 w 2462"/>
                  <a:gd name="T57" fmla="*/ 466 h 947"/>
                  <a:gd name="T58" fmla="*/ 1105 w 2462"/>
                  <a:gd name="T59" fmla="*/ 472 h 947"/>
                  <a:gd name="T60" fmla="*/ 129 w 2462"/>
                  <a:gd name="T61" fmla="*/ 473 h 947"/>
                  <a:gd name="T62" fmla="*/ 118 w 2462"/>
                  <a:gd name="T63" fmla="*/ 469 h 947"/>
                  <a:gd name="T64" fmla="*/ 113 w 2462"/>
                  <a:gd name="T65" fmla="*/ 458 h 947"/>
                  <a:gd name="T66" fmla="*/ 64 w 2462"/>
                  <a:gd name="T67" fmla="*/ 249 h 947"/>
                  <a:gd name="T68" fmla="*/ 45 w 2462"/>
                  <a:gd name="T69" fmla="*/ 248 h 947"/>
                  <a:gd name="T70" fmla="*/ 27 w 2462"/>
                  <a:gd name="T71" fmla="*/ 243 h 947"/>
                  <a:gd name="T72" fmla="*/ 13 w 2462"/>
                  <a:gd name="T73" fmla="*/ 234 h 947"/>
                  <a:gd name="T74" fmla="*/ 4 w 2462"/>
                  <a:gd name="T75" fmla="*/ 220 h 947"/>
                  <a:gd name="T76" fmla="*/ 0 w 2462"/>
                  <a:gd name="T77" fmla="*/ 204 h 947"/>
                  <a:gd name="T78" fmla="*/ 1 w 2462"/>
                  <a:gd name="T79" fmla="*/ 194 h 947"/>
                  <a:gd name="T80" fmla="*/ 7 w 2462"/>
                  <a:gd name="T81" fmla="*/ 179 h 947"/>
                  <a:gd name="T82" fmla="*/ 18 w 2462"/>
                  <a:gd name="T83" fmla="*/ 167 h 947"/>
                  <a:gd name="T84" fmla="*/ 34 w 2462"/>
                  <a:gd name="T85" fmla="*/ 159 h 947"/>
                  <a:gd name="T86" fmla="*/ 60 w 2462"/>
                  <a:gd name="T87" fmla="*/ 159 h 947"/>
                  <a:gd name="T88" fmla="*/ 62 w 2462"/>
                  <a:gd name="T89" fmla="*/ 159 h 947"/>
                  <a:gd name="T90" fmla="*/ 73 w 2462"/>
                  <a:gd name="T91" fmla="*/ 159 h 947"/>
                  <a:gd name="T92" fmla="*/ 85 w 2462"/>
                  <a:gd name="T93" fmla="*/ 159 h 947"/>
                  <a:gd name="T94" fmla="*/ 94 w 2462"/>
                  <a:gd name="T95" fmla="*/ 158 h 947"/>
                  <a:gd name="T96" fmla="*/ 90 w 2462"/>
                  <a:gd name="T97" fmla="*/ 45 h 9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62"/>
                  <a:gd name="T148" fmla="*/ 0 h 947"/>
                  <a:gd name="T149" fmla="*/ 2462 w 2462"/>
                  <a:gd name="T150" fmla="*/ 947 h 9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62" h="947">
                    <a:moveTo>
                      <a:pt x="180" y="90"/>
                    </a:moveTo>
                    <a:lnTo>
                      <a:pt x="186" y="23"/>
                    </a:lnTo>
                    <a:lnTo>
                      <a:pt x="186" y="10"/>
                    </a:lnTo>
                    <a:lnTo>
                      <a:pt x="187" y="5"/>
                    </a:lnTo>
                    <a:lnTo>
                      <a:pt x="188" y="1"/>
                    </a:lnTo>
                    <a:lnTo>
                      <a:pt x="193" y="0"/>
                    </a:lnTo>
                    <a:lnTo>
                      <a:pt x="197" y="0"/>
                    </a:lnTo>
                    <a:lnTo>
                      <a:pt x="2263" y="0"/>
                    </a:lnTo>
                    <a:lnTo>
                      <a:pt x="2269" y="1"/>
                    </a:lnTo>
                    <a:lnTo>
                      <a:pt x="2273" y="4"/>
                    </a:lnTo>
                    <a:lnTo>
                      <a:pt x="2276" y="7"/>
                    </a:lnTo>
                    <a:lnTo>
                      <a:pt x="2276" y="12"/>
                    </a:lnTo>
                    <a:lnTo>
                      <a:pt x="2276" y="21"/>
                    </a:lnTo>
                    <a:lnTo>
                      <a:pt x="2283" y="90"/>
                    </a:lnTo>
                    <a:lnTo>
                      <a:pt x="2269" y="314"/>
                    </a:lnTo>
                    <a:lnTo>
                      <a:pt x="2282" y="316"/>
                    </a:lnTo>
                    <a:lnTo>
                      <a:pt x="2287" y="316"/>
                    </a:lnTo>
                    <a:lnTo>
                      <a:pt x="2291" y="316"/>
                    </a:lnTo>
                    <a:lnTo>
                      <a:pt x="2295" y="316"/>
                    </a:lnTo>
                    <a:lnTo>
                      <a:pt x="2300" y="317"/>
                    </a:lnTo>
                    <a:lnTo>
                      <a:pt x="2307" y="317"/>
                    </a:lnTo>
                    <a:lnTo>
                      <a:pt x="2321" y="317"/>
                    </a:lnTo>
                    <a:lnTo>
                      <a:pt x="2342" y="318"/>
                    </a:lnTo>
                    <a:lnTo>
                      <a:pt x="2370" y="318"/>
                    </a:lnTo>
                    <a:lnTo>
                      <a:pt x="2393" y="319"/>
                    </a:lnTo>
                    <a:lnTo>
                      <a:pt x="2413" y="323"/>
                    </a:lnTo>
                    <a:lnTo>
                      <a:pt x="2430" y="330"/>
                    </a:lnTo>
                    <a:lnTo>
                      <a:pt x="2442" y="341"/>
                    </a:lnTo>
                    <a:lnTo>
                      <a:pt x="2452" y="357"/>
                    </a:lnTo>
                    <a:lnTo>
                      <a:pt x="2458" y="378"/>
                    </a:lnTo>
                    <a:lnTo>
                      <a:pt x="2462" y="408"/>
                    </a:lnTo>
                    <a:lnTo>
                      <a:pt x="2460" y="424"/>
                    </a:lnTo>
                    <a:lnTo>
                      <a:pt x="2456" y="440"/>
                    </a:lnTo>
                    <a:lnTo>
                      <a:pt x="2449" y="455"/>
                    </a:lnTo>
                    <a:lnTo>
                      <a:pt x="2439" y="468"/>
                    </a:lnTo>
                    <a:lnTo>
                      <a:pt x="2427" y="479"/>
                    </a:lnTo>
                    <a:lnTo>
                      <a:pt x="2413" y="487"/>
                    </a:lnTo>
                    <a:lnTo>
                      <a:pt x="2396" y="493"/>
                    </a:lnTo>
                    <a:lnTo>
                      <a:pt x="2377" y="496"/>
                    </a:lnTo>
                    <a:lnTo>
                      <a:pt x="2333" y="498"/>
                    </a:lnTo>
                    <a:lnTo>
                      <a:pt x="2328" y="498"/>
                    </a:lnTo>
                    <a:lnTo>
                      <a:pt x="2318" y="497"/>
                    </a:lnTo>
                    <a:lnTo>
                      <a:pt x="2307" y="497"/>
                    </a:lnTo>
                    <a:lnTo>
                      <a:pt x="2293" y="497"/>
                    </a:lnTo>
                    <a:lnTo>
                      <a:pt x="2280" y="497"/>
                    </a:lnTo>
                    <a:lnTo>
                      <a:pt x="2269" y="498"/>
                    </a:lnTo>
                    <a:lnTo>
                      <a:pt x="2261" y="501"/>
                    </a:lnTo>
                    <a:lnTo>
                      <a:pt x="2258" y="503"/>
                    </a:lnTo>
                    <a:lnTo>
                      <a:pt x="2238" y="909"/>
                    </a:lnTo>
                    <a:lnTo>
                      <a:pt x="2235" y="921"/>
                    </a:lnTo>
                    <a:lnTo>
                      <a:pt x="2230" y="932"/>
                    </a:lnTo>
                    <a:lnTo>
                      <a:pt x="2220" y="939"/>
                    </a:lnTo>
                    <a:lnTo>
                      <a:pt x="2209" y="944"/>
                    </a:lnTo>
                    <a:lnTo>
                      <a:pt x="258" y="947"/>
                    </a:lnTo>
                    <a:lnTo>
                      <a:pt x="246" y="944"/>
                    </a:lnTo>
                    <a:lnTo>
                      <a:pt x="235" y="938"/>
                    </a:lnTo>
                    <a:lnTo>
                      <a:pt x="228" y="930"/>
                    </a:lnTo>
                    <a:lnTo>
                      <a:pt x="225" y="916"/>
                    </a:lnTo>
                    <a:lnTo>
                      <a:pt x="200" y="505"/>
                    </a:lnTo>
                    <a:lnTo>
                      <a:pt x="128" y="498"/>
                    </a:lnTo>
                    <a:lnTo>
                      <a:pt x="89" y="496"/>
                    </a:lnTo>
                    <a:lnTo>
                      <a:pt x="71" y="493"/>
                    </a:lnTo>
                    <a:lnTo>
                      <a:pt x="54" y="487"/>
                    </a:lnTo>
                    <a:lnTo>
                      <a:pt x="39" y="479"/>
                    </a:lnTo>
                    <a:lnTo>
                      <a:pt x="26" y="468"/>
                    </a:lnTo>
                    <a:lnTo>
                      <a:pt x="15" y="455"/>
                    </a:lnTo>
                    <a:lnTo>
                      <a:pt x="7" y="440"/>
                    </a:lnTo>
                    <a:lnTo>
                      <a:pt x="1" y="424"/>
                    </a:lnTo>
                    <a:lnTo>
                      <a:pt x="0" y="408"/>
                    </a:lnTo>
                    <a:lnTo>
                      <a:pt x="1" y="389"/>
                    </a:lnTo>
                    <a:lnTo>
                      <a:pt x="5" y="372"/>
                    </a:lnTo>
                    <a:lnTo>
                      <a:pt x="14" y="358"/>
                    </a:lnTo>
                    <a:lnTo>
                      <a:pt x="24" y="345"/>
                    </a:lnTo>
                    <a:lnTo>
                      <a:pt x="36" y="334"/>
                    </a:lnTo>
                    <a:lnTo>
                      <a:pt x="50" y="325"/>
                    </a:lnTo>
                    <a:lnTo>
                      <a:pt x="67" y="319"/>
                    </a:lnTo>
                    <a:lnTo>
                      <a:pt x="86" y="318"/>
                    </a:lnTo>
                    <a:lnTo>
                      <a:pt x="119" y="318"/>
                    </a:lnTo>
                    <a:lnTo>
                      <a:pt x="124" y="318"/>
                    </a:lnTo>
                    <a:lnTo>
                      <a:pt x="134" y="318"/>
                    </a:lnTo>
                    <a:lnTo>
                      <a:pt x="145" y="318"/>
                    </a:lnTo>
                    <a:lnTo>
                      <a:pt x="158" y="318"/>
                    </a:lnTo>
                    <a:lnTo>
                      <a:pt x="169" y="318"/>
                    </a:lnTo>
                    <a:lnTo>
                      <a:pt x="179" y="318"/>
                    </a:lnTo>
                    <a:lnTo>
                      <a:pt x="187" y="317"/>
                    </a:lnTo>
                    <a:lnTo>
                      <a:pt x="190" y="314"/>
                    </a:lnTo>
                    <a:lnTo>
                      <a:pt x="180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Line 21"/>
              <p:cNvSpPr>
                <a:spLocks noChangeShapeType="1"/>
              </p:cNvSpPr>
              <p:nvPr/>
            </p:nvSpPr>
            <p:spPr bwMode="auto">
              <a:xfrm flipV="1">
                <a:off x="3611" y="27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Line 22"/>
              <p:cNvSpPr>
                <a:spLocks noChangeShapeType="1"/>
              </p:cNvSpPr>
              <p:nvPr/>
            </p:nvSpPr>
            <p:spPr bwMode="auto">
              <a:xfrm flipV="1">
                <a:off x="3586" y="2774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23"/>
              <p:cNvSpPr>
                <a:spLocks/>
              </p:cNvSpPr>
              <p:nvPr/>
            </p:nvSpPr>
            <p:spPr bwMode="auto">
              <a:xfrm>
                <a:off x="3460" y="2585"/>
                <a:ext cx="21" cy="12"/>
              </a:xfrm>
              <a:custGeom>
                <a:avLst/>
                <a:gdLst>
                  <a:gd name="T0" fmla="*/ 0 w 44"/>
                  <a:gd name="T1" fmla="*/ 0 h 24"/>
                  <a:gd name="T2" fmla="*/ 0 w 44"/>
                  <a:gd name="T3" fmla="*/ 0 h 24"/>
                  <a:gd name="T4" fmla="*/ 2 w 44"/>
                  <a:gd name="T5" fmla="*/ 0 h 24"/>
                  <a:gd name="T6" fmla="*/ 4 w 44"/>
                  <a:gd name="T7" fmla="*/ 0 h 24"/>
                  <a:gd name="T8" fmla="*/ 5 w 44"/>
                  <a:gd name="T9" fmla="*/ 0 h 24"/>
                  <a:gd name="T10" fmla="*/ 8 w 44"/>
                  <a:gd name="T11" fmla="*/ 0 h 24"/>
                  <a:gd name="T12" fmla="*/ 8 w 44"/>
                  <a:gd name="T13" fmla="*/ 0 h 24"/>
                  <a:gd name="T14" fmla="*/ 10 w 44"/>
                  <a:gd name="T15" fmla="*/ 1 h 24"/>
                  <a:gd name="T16" fmla="*/ 12 w 44"/>
                  <a:gd name="T17" fmla="*/ 2 h 24"/>
                  <a:gd name="T18" fmla="*/ 13 w 44"/>
                  <a:gd name="T19" fmla="*/ 3 h 24"/>
                  <a:gd name="T20" fmla="*/ 14 w 44"/>
                  <a:gd name="T21" fmla="*/ 3 h 24"/>
                  <a:gd name="T22" fmla="*/ 14 w 44"/>
                  <a:gd name="T23" fmla="*/ 3 h 24"/>
                  <a:gd name="T24" fmla="*/ 15 w 44"/>
                  <a:gd name="T25" fmla="*/ 5 h 24"/>
                  <a:gd name="T26" fmla="*/ 18 w 44"/>
                  <a:gd name="T27" fmla="*/ 5 h 24"/>
                  <a:gd name="T28" fmla="*/ 19 w 44"/>
                  <a:gd name="T29" fmla="*/ 6 h 24"/>
                  <a:gd name="T30" fmla="*/ 20 w 44"/>
                  <a:gd name="T31" fmla="*/ 8 h 24"/>
                  <a:gd name="T32" fmla="*/ 20 w 44"/>
                  <a:gd name="T33" fmla="*/ 8 h 24"/>
                  <a:gd name="T34" fmla="*/ 20 w 44"/>
                  <a:gd name="T35" fmla="*/ 9 h 24"/>
                  <a:gd name="T36" fmla="*/ 21 w 44"/>
                  <a:gd name="T37" fmla="*/ 9 h 24"/>
                  <a:gd name="T38" fmla="*/ 21 w 44"/>
                  <a:gd name="T39" fmla="*/ 11 h 24"/>
                  <a:gd name="T40" fmla="*/ 21 w 44"/>
                  <a:gd name="T41" fmla="*/ 12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24"/>
                  <a:gd name="T65" fmla="*/ 44 w 44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2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0" y="6"/>
                    </a:lnTo>
                    <a:lnTo>
                      <a:pt x="32" y="9"/>
                    </a:lnTo>
                    <a:lnTo>
                      <a:pt x="37" y="10"/>
                    </a:lnTo>
                    <a:lnTo>
                      <a:pt x="39" y="12"/>
                    </a:lnTo>
                    <a:lnTo>
                      <a:pt x="41" y="15"/>
                    </a:lnTo>
                    <a:lnTo>
                      <a:pt x="42" y="17"/>
                    </a:lnTo>
                    <a:lnTo>
                      <a:pt x="44" y="18"/>
                    </a:lnTo>
                    <a:lnTo>
                      <a:pt x="44" y="21"/>
                    </a:lnTo>
                    <a:lnTo>
                      <a:pt x="44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28"/>
              <p:cNvSpPr>
                <a:spLocks/>
              </p:cNvSpPr>
              <p:nvPr/>
            </p:nvSpPr>
            <p:spPr bwMode="auto">
              <a:xfrm>
                <a:off x="3356" y="2959"/>
                <a:ext cx="2" cy="3"/>
              </a:xfrm>
              <a:custGeom>
                <a:avLst/>
                <a:gdLst>
                  <a:gd name="T0" fmla="*/ 2 w 3"/>
                  <a:gd name="T1" fmla="*/ 0 h 5"/>
                  <a:gd name="T2" fmla="*/ 2 w 3"/>
                  <a:gd name="T3" fmla="*/ 0 h 5"/>
                  <a:gd name="T4" fmla="*/ 1 w 3"/>
                  <a:gd name="T5" fmla="*/ 0 h 5"/>
                  <a:gd name="T6" fmla="*/ 0 w 3"/>
                  <a:gd name="T7" fmla="*/ 1 h 5"/>
                  <a:gd name="T8" fmla="*/ 0 w 3"/>
                  <a:gd name="T9" fmla="*/ 2 h 5"/>
                  <a:gd name="T10" fmla="*/ 0 w 3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29"/>
              <p:cNvSpPr>
                <a:spLocks/>
              </p:cNvSpPr>
              <p:nvPr/>
            </p:nvSpPr>
            <p:spPr bwMode="auto">
              <a:xfrm>
                <a:off x="3554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w 1"/>
                  <a:gd name="T17" fmla="*/ 1 h 2"/>
                  <a:gd name="T18" fmla="*/ 0 w 1"/>
                  <a:gd name="T19" fmla="*/ 0 h 2"/>
                  <a:gd name="T20" fmla="*/ 0 w 1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2"/>
                  <a:gd name="T35" fmla="*/ 1 w 1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30"/>
              <p:cNvSpPr>
                <a:spLocks/>
              </p:cNvSpPr>
              <p:nvPr/>
            </p:nvSpPr>
            <p:spPr bwMode="auto">
              <a:xfrm>
                <a:off x="2503" y="258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w 1"/>
                  <a:gd name="T17" fmla="*/ 2 h 2"/>
                  <a:gd name="T18" fmla="*/ 0 w 1"/>
                  <a:gd name="T19" fmla="*/ 2 h 2"/>
                  <a:gd name="T20" fmla="*/ 0 w 1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2"/>
                  <a:gd name="T35" fmla="*/ 1 w 1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31"/>
              <p:cNvSpPr>
                <a:spLocks/>
              </p:cNvSpPr>
              <p:nvPr/>
            </p:nvSpPr>
            <p:spPr bwMode="auto">
              <a:xfrm>
                <a:off x="2522" y="2945"/>
                <a:ext cx="18" cy="14"/>
              </a:xfrm>
              <a:custGeom>
                <a:avLst/>
                <a:gdLst>
                  <a:gd name="T0" fmla="*/ 0 w 35"/>
                  <a:gd name="T1" fmla="*/ 0 h 29"/>
                  <a:gd name="T2" fmla="*/ 0 w 35"/>
                  <a:gd name="T3" fmla="*/ 0 h 29"/>
                  <a:gd name="T4" fmla="*/ 2 w 35"/>
                  <a:gd name="T5" fmla="*/ 5 h 29"/>
                  <a:gd name="T6" fmla="*/ 6 w 35"/>
                  <a:gd name="T7" fmla="*/ 10 h 29"/>
                  <a:gd name="T8" fmla="*/ 12 w 35"/>
                  <a:gd name="T9" fmla="*/ 13 h 29"/>
                  <a:gd name="T10" fmla="*/ 18 w 35"/>
                  <a:gd name="T11" fmla="*/ 14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29"/>
                  <a:gd name="T20" fmla="*/ 35 w 35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29">
                    <a:moveTo>
                      <a:pt x="0" y="0"/>
                    </a:moveTo>
                    <a:lnTo>
                      <a:pt x="0" y="0"/>
                    </a:lnTo>
                    <a:lnTo>
                      <a:pt x="3" y="11"/>
                    </a:lnTo>
                    <a:lnTo>
                      <a:pt x="11" y="21"/>
                    </a:lnTo>
                    <a:lnTo>
                      <a:pt x="23" y="27"/>
                    </a:lnTo>
                    <a:lnTo>
                      <a:pt x="35" y="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32"/>
              <p:cNvSpPr>
                <a:spLocks/>
              </p:cNvSpPr>
              <p:nvPr/>
            </p:nvSpPr>
            <p:spPr bwMode="auto">
              <a:xfrm>
                <a:off x="2704" y="3003"/>
                <a:ext cx="16" cy="15"/>
              </a:xfrm>
              <a:custGeom>
                <a:avLst/>
                <a:gdLst>
                  <a:gd name="T0" fmla="*/ 0 w 33"/>
                  <a:gd name="T1" fmla="*/ 0 h 29"/>
                  <a:gd name="T2" fmla="*/ 0 w 33"/>
                  <a:gd name="T3" fmla="*/ 0 h 29"/>
                  <a:gd name="T4" fmla="*/ 1 w 33"/>
                  <a:gd name="T5" fmla="*/ 5 h 29"/>
                  <a:gd name="T6" fmla="*/ 5 w 33"/>
                  <a:gd name="T7" fmla="*/ 10 h 29"/>
                  <a:gd name="T8" fmla="*/ 10 w 33"/>
                  <a:gd name="T9" fmla="*/ 13 h 29"/>
                  <a:gd name="T10" fmla="*/ 16 w 33"/>
                  <a:gd name="T11" fmla="*/ 15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29"/>
                  <a:gd name="T20" fmla="*/ 33 w 33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29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10" y="20"/>
                    </a:lnTo>
                    <a:lnTo>
                      <a:pt x="20" y="26"/>
                    </a:lnTo>
                    <a:lnTo>
                      <a:pt x="33" y="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33"/>
              <p:cNvSpPr>
                <a:spLocks/>
              </p:cNvSpPr>
              <p:nvPr/>
            </p:nvSpPr>
            <p:spPr bwMode="auto">
              <a:xfrm>
                <a:off x="2698" y="2959"/>
                <a:ext cx="2" cy="1"/>
              </a:xfrm>
              <a:custGeom>
                <a:avLst/>
                <a:gdLst>
                  <a:gd name="T0" fmla="*/ 2 w 5"/>
                  <a:gd name="T1" fmla="*/ 1 h 3"/>
                  <a:gd name="T2" fmla="*/ 2 w 5"/>
                  <a:gd name="T3" fmla="*/ 1 h 3"/>
                  <a:gd name="T4" fmla="*/ 2 w 5"/>
                  <a:gd name="T5" fmla="*/ 1 h 3"/>
                  <a:gd name="T6" fmla="*/ 1 w 5"/>
                  <a:gd name="T7" fmla="*/ 1 h 3"/>
                  <a:gd name="T8" fmla="*/ 1 w 5"/>
                  <a:gd name="T9" fmla="*/ 0 h 3"/>
                  <a:gd name="T10" fmla="*/ 0 w 5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Line 34"/>
              <p:cNvSpPr>
                <a:spLocks noChangeShapeType="1"/>
              </p:cNvSpPr>
              <p:nvPr/>
            </p:nvSpPr>
            <p:spPr bwMode="auto">
              <a:xfrm flipH="1">
                <a:off x="2541" y="2959"/>
                <a:ext cx="1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40"/>
              <p:cNvSpPr>
                <a:spLocks/>
              </p:cNvSpPr>
              <p:nvPr/>
            </p:nvSpPr>
            <p:spPr bwMode="auto">
              <a:xfrm>
                <a:off x="2431" y="2722"/>
                <a:ext cx="55" cy="54"/>
              </a:xfrm>
              <a:custGeom>
                <a:avLst/>
                <a:gdLst>
                  <a:gd name="T0" fmla="*/ 27 w 112"/>
                  <a:gd name="T1" fmla="*/ 0 h 109"/>
                  <a:gd name="T2" fmla="*/ 27 w 112"/>
                  <a:gd name="T3" fmla="*/ 0 h 109"/>
                  <a:gd name="T4" fmla="*/ 21 w 112"/>
                  <a:gd name="T5" fmla="*/ 1 h 109"/>
                  <a:gd name="T6" fmla="*/ 17 w 112"/>
                  <a:gd name="T7" fmla="*/ 2 h 109"/>
                  <a:gd name="T8" fmla="*/ 12 w 112"/>
                  <a:gd name="T9" fmla="*/ 5 h 109"/>
                  <a:gd name="T10" fmla="*/ 8 w 112"/>
                  <a:gd name="T11" fmla="*/ 8 h 109"/>
                  <a:gd name="T12" fmla="*/ 5 w 112"/>
                  <a:gd name="T13" fmla="*/ 12 h 109"/>
                  <a:gd name="T14" fmla="*/ 2 w 112"/>
                  <a:gd name="T15" fmla="*/ 17 h 109"/>
                  <a:gd name="T16" fmla="*/ 1 w 112"/>
                  <a:gd name="T17" fmla="*/ 22 h 109"/>
                  <a:gd name="T18" fmla="*/ 0 w 112"/>
                  <a:gd name="T19" fmla="*/ 28 h 109"/>
                  <a:gd name="T20" fmla="*/ 0 w 112"/>
                  <a:gd name="T21" fmla="*/ 28 h 109"/>
                  <a:gd name="T22" fmla="*/ 1 w 112"/>
                  <a:gd name="T23" fmla="*/ 33 h 109"/>
                  <a:gd name="T24" fmla="*/ 2 w 112"/>
                  <a:gd name="T25" fmla="*/ 38 h 109"/>
                  <a:gd name="T26" fmla="*/ 5 w 112"/>
                  <a:gd name="T27" fmla="*/ 42 h 109"/>
                  <a:gd name="T28" fmla="*/ 8 w 112"/>
                  <a:gd name="T29" fmla="*/ 46 h 109"/>
                  <a:gd name="T30" fmla="*/ 12 w 112"/>
                  <a:gd name="T31" fmla="*/ 49 h 109"/>
                  <a:gd name="T32" fmla="*/ 17 w 112"/>
                  <a:gd name="T33" fmla="*/ 52 h 109"/>
                  <a:gd name="T34" fmla="*/ 21 w 112"/>
                  <a:gd name="T35" fmla="*/ 54 h 109"/>
                  <a:gd name="T36" fmla="*/ 27 w 112"/>
                  <a:gd name="T37" fmla="*/ 54 h 109"/>
                  <a:gd name="T38" fmla="*/ 27 w 112"/>
                  <a:gd name="T39" fmla="*/ 54 h 109"/>
                  <a:gd name="T40" fmla="*/ 32 w 112"/>
                  <a:gd name="T41" fmla="*/ 54 h 109"/>
                  <a:gd name="T42" fmla="*/ 38 w 112"/>
                  <a:gd name="T43" fmla="*/ 52 h 109"/>
                  <a:gd name="T44" fmla="*/ 43 w 112"/>
                  <a:gd name="T45" fmla="*/ 49 h 109"/>
                  <a:gd name="T46" fmla="*/ 47 w 112"/>
                  <a:gd name="T47" fmla="*/ 46 h 109"/>
                  <a:gd name="T48" fmla="*/ 50 w 112"/>
                  <a:gd name="T49" fmla="*/ 42 h 109"/>
                  <a:gd name="T50" fmla="*/ 53 w 112"/>
                  <a:gd name="T51" fmla="*/ 38 h 109"/>
                  <a:gd name="T52" fmla="*/ 55 w 112"/>
                  <a:gd name="T53" fmla="*/ 33 h 109"/>
                  <a:gd name="T54" fmla="*/ 55 w 112"/>
                  <a:gd name="T55" fmla="*/ 28 h 109"/>
                  <a:gd name="T56" fmla="*/ 55 w 112"/>
                  <a:gd name="T57" fmla="*/ 28 h 109"/>
                  <a:gd name="T58" fmla="*/ 55 w 112"/>
                  <a:gd name="T59" fmla="*/ 22 h 109"/>
                  <a:gd name="T60" fmla="*/ 53 w 112"/>
                  <a:gd name="T61" fmla="*/ 17 h 109"/>
                  <a:gd name="T62" fmla="*/ 50 w 112"/>
                  <a:gd name="T63" fmla="*/ 12 h 109"/>
                  <a:gd name="T64" fmla="*/ 47 w 112"/>
                  <a:gd name="T65" fmla="*/ 8 h 109"/>
                  <a:gd name="T66" fmla="*/ 43 w 112"/>
                  <a:gd name="T67" fmla="*/ 5 h 109"/>
                  <a:gd name="T68" fmla="*/ 38 w 112"/>
                  <a:gd name="T69" fmla="*/ 2 h 109"/>
                  <a:gd name="T70" fmla="*/ 32 w 112"/>
                  <a:gd name="T71" fmla="*/ 1 h 109"/>
                  <a:gd name="T72" fmla="*/ 27 w 112"/>
                  <a:gd name="T73" fmla="*/ 0 h 1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2"/>
                  <a:gd name="T112" fmla="*/ 0 h 109"/>
                  <a:gd name="T113" fmla="*/ 112 w 112"/>
                  <a:gd name="T114" fmla="*/ 109 h 1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2" h="109">
                    <a:moveTo>
                      <a:pt x="55" y="0"/>
                    </a:moveTo>
                    <a:lnTo>
                      <a:pt x="55" y="0"/>
                    </a:lnTo>
                    <a:lnTo>
                      <a:pt x="43" y="2"/>
                    </a:lnTo>
                    <a:lnTo>
                      <a:pt x="34" y="5"/>
                    </a:lnTo>
                    <a:lnTo>
                      <a:pt x="24" y="10"/>
                    </a:lnTo>
                    <a:lnTo>
                      <a:pt x="17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5"/>
                    </a:lnTo>
                    <a:lnTo>
                      <a:pt x="0" y="56"/>
                    </a:lnTo>
                    <a:lnTo>
                      <a:pt x="2" y="66"/>
                    </a:lnTo>
                    <a:lnTo>
                      <a:pt x="4" y="76"/>
                    </a:lnTo>
                    <a:lnTo>
                      <a:pt x="10" y="85"/>
                    </a:lnTo>
                    <a:lnTo>
                      <a:pt x="17" y="93"/>
                    </a:lnTo>
                    <a:lnTo>
                      <a:pt x="24" y="99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55" y="109"/>
                    </a:lnTo>
                    <a:lnTo>
                      <a:pt x="66" y="108"/>
                    </a:lnTo>
                    <a:lnTo>
                      <a:pt x="77" y="104"/>
                    </a:lnTo>
                    <a:lnTo>
                      <a:pt x="87" y="99"/>
                    </a:lnTo>
                    <a:lnTo>
                      <a:pt x="95" y="93"/>
                    </a:lnTo>
                    <a:lnTo>
                      <a:pt x="102" y="85"/>
                    </a:lnTo>
                    <a:lnTo>
                      <a:pt x="108" y="76"/>
                    </a:lnTo>
                    <a:lnTo>
                      <a:pt x="111" y="66"/>
                    </a:lnTo>
                    <a:lnTo>
                      <a:pt x="112" y="56"/>
                    </a:lnTo>
                    <a:lnTo>
                      <a:pt x="111" y="45"/>
                    </a:lnTo>
                    <a:lnTo>
                      <a:pt x="108" y="34"/>
                    </a:lnTo>
                    <a:lnTo>
                      <a:pt x="102" y="24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7" y="5"/>
                    </a:lnTo>
                    <a:lnTo>
                      <a:pt x="66" y="2"/>
                    </a:lnTo>
                    <a:lnTo>
                      <a:pt x="5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Line 41"/>
              <p:cNvSpPr>
                <a:spLocks noChangeShapeType="1"/>
              </p:cNvSpPr>
              <p:nvPr/>
            </p:nvSpPr>
            <p:spPr bwMode="auto">
              <a:xfrm>
                <a:off x="2575" y="2597"/>
                <a:ext cx="1" cy="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42"/>
              <p:cNvSpPr>
                <a:spLocks/>
              </p:cNvSpPr>
              <p:nvPr/>
            </p:nvSpPr>
            <p:spPr bwMode="auto">
              <a:xfrm>
                <a:off x="2575" y="2673"/>
                <a:ext cx="22" cy="12"/>
              </a:xfrm>
              <a:custGeom>
                <a:avLst/>
                <a:gdLst>
                  <a:gd name="T0" fmla="*/ 0 w 44"/>
                  <a:gd name="T1" fmla="*/ 0 h 25"/>
                  <a:gd name="T2" fmla="*/ 0 w 44"/>
                  <a:gd name="T3" fmla="*/ 0 h 25"/>
                  <a:gd name="T4" fmla="*/ 0 w 44"/>
                  <a:gd name="T5" fmla="*/ 1 h 25"/>
                  <a:gd name="T6" fmla="*/ 0 w 44"/>
                  <a:gd name="T7" fmla="*/ 2 h 25"/>
                  <a:gd name="T8" fmla="*/ 1 w 44"/>
                  <a:gd name="T9" fmla="*/ 2 h 25"/>
                  <a:gd name="T10" fmla="*/ 2 w 44"/>
                  <a:gd name="T11" fmla="*/ 4 h 25"/>
                  <a:gd name="T12" fmla="*/ 2 w 44"/>
                  <a:gd name="T13" fmla="*/ 4 h 25"/>
                  <a:gd name="T14" fmla="*/ 3 w 44"/>
                  <a:gd name="T15" fmla="*/ 5 h 25"/>
                  <a:gd name="T16" fmla="*/ 4 w 44"/>
                  <a:gd name="T17" fmla="*/ 6 h 25"/>
                  <a:gd name="T18" fmla="*/ 5 w 44"/>
                  <a:gd name="T19" fmla="*/ 7 h 25"/>
                  <a:gd name="T20" fmla="*/ 6 w 44"/>
                  <a:gd name="T21" fmla="*/ 8 h 25"/>
                  <a:gd name="T22" fmla="*/ 6 w 44"/>
                  <a:gd name="T23" fmla="*/ 8 h 25"/>
                  <a:gd name="T24" fmla="*/ 7 w 44"/>
                  <a:gd name="T25" fmla="*/ 9 h 25"/>
                  <a:gd name="T26" fmla="*/ 10 w 44"/>
                  <a:gd name="T27" fmla="*/ 10 h 25"/>
                  <a:gd name="T28" fmla="*/ 12 w 44"/>
                  <a:gd name="T29" fmla="*/ 10 h 25"/>
                  <a:gd name="T30" fmla="*/ 13 w 44"/>
                  <a:gd name="T31" fmla="*/ 11 h 25"/>
                  <a:gd name="T32" fmla="*/ 13 w 44"/>
                  <a:gd name="T33" fmla="*/ 11 h 25"/>
                  <a:gd name="T34" fmla="*/ 16 w 44"/>
                  <a:gd name="T35" fmla="*/ 11 h 25"/>
                  <a:gd name="T36" fmla="*/ 18 w 44"/>
                  <a:gd name="T37" fmla="*/ 11 h 25"/>
                  <a:gd name="T38" fmla="*/ 20 w 44"/>
                  <a:gd name="T39" fmla="*/ 12 h 25"/>
                  <a:gd name="T40" fmla="*/ 22 w 44"/>
                  <a:gd name="T41" fmla="*/ 12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25"/>
                  <a:gd name="T65" fmla="*/ 44 w 4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4" y="19"/>
                    </a:lnTo>
                    <a:lnTo>
                      <a:pt x="19" y="20"/>
                    </a:lnTo>
                    <a:lnTo>
                      <a:pt x="23" y="21"/>
                    </a:lnTo>
                    <a:lnTo>
                      <a:pt x="26" y="22"/>
                    </a:lnTo>
                    <a:lnTo>
                      <a:pt x="31" y="22"/>
                    </a:lnTo>
                    <a:lnTo>
                      <a:pt x="35" y="23"/>
                    </a:lnTo>
                    <a:lnTo>
                      <a:pt x="40" y="25"/>
                    </a:lnTo>
                    <a:lnTo>
                      <a:pt x="44" y="2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43"/>
              <p:cNvSpPr>
                <a:spLocks/>
              </p:cNvSpPr>
              <p:nvPr/>
            </p:nvSpPr>
            <p:spPr bwMode="auto">
              <a:xfrm>
                <a:off x="2577" y="2585"/>
                <a:ext cx="21" cy="12"/>
              </a:xfrm>
              <a:custGeom>
                <a:avLst/>
                <a:gdLst>
                  <a:gd name="T0" fmla="*/ 21 w 44"/>
                  <a:gd name="T1" fmla="*/ 0 h 24"/>
                  <a:gd name="T2" fmla="*/ 21 w 44"/>
                  <a:gd name="T3" fmla="*/ 0 h 24"/>
                  <a:gd name="T4" fmla="*/ 19 w 44"/>
                  <a:gd name="T5" fmla="*/ 0 h 24"/>
                  <a:gd name="T6" fmla="*/ 17 w 44"/>
                  <a:gd name="T7" fmla="*/ 0 h 24"/>
                  <a:gd name="T8" fmla="*/ 15 w 44"/>
                  <a:gd name="T9" fmla="*/ 0 h 24"/>
                  <a:gd name="T10" fmla="*/ 13 w 44"/>
                  <a:gd name="T11" fmla="*/ 0 h 24"/>
                  <a:gd name="T12" fmla="*/ 13 w 44"/>
                  <a:gd name="T13" fmla="*/ 0 h 24"/>
                  <a:gd name="T14" fmla="*/ 11 w 44"/>
                  <a:gd name="T15" fmla="*/ 1 h 24"/>
                  <a:gd name="T16" fmla="*/ 9 w 44"/>
                  <a:gd name="T17" fmla="*/ 2 h 24"/>
                  <a:gd name="T18" fmla="*/ 8 w 44"/>
                  <a:gd name="T19" fmla="*/ 3 h 24"/>
                  <a:gd name="T20" fmla="*/ 6 w 44"/>
                  <a:gd name="T21" fmla="*/ 3 h 24"/>
                  <a:gd name="T22" fmla="*/ 6 w 44"/>
                  <a:gd name="T23" fmla="*/ 3 h 24"/>
                  <a:gd name="T24" fmla="*/ 5 w 44"/>
                  <a:gd name="T25" fmla="*/ 5 h 24"/>
                  <a:gd name="T26" fmla="*/ 3 w 44"/>
                  <a:gd name="T27" fmla="*/ 5 h 24"/>
                  <a:gd name="T28" fmla="*/ 2 w 44"/>
                  <a:gd name="T29" fmla="*/ 6 h 24"/>
                  <a:gd name="T30" fmla="*/ 1 w 44"/>
                  <a:gd name="T31" fmla="*/ 8 h 24"/>
                  <a:gd name="T32" fmla="*/ 1 w 44"/>
                  <a:gd name="T33" fmla="*/ 8 h 24"/>
                  <a:gd name="T34" fmla="*/ 0 w 44"/>
                  <a:gd name="T35" fmla="*/ 9 h 24"/>
                  <a:gd name="T36" fmla="*/ 0 w 44"/>
                  <a:gd name="T37" fmla="*/ 9 h 24"/>
                  <a:gd name="T38" fmla="*/ 0 w 44"/>
                  <a:gd name="T39" fmla="*/ 11 h 24"/>
                  <a:gd name="T40" fmla="*/ 0 w 44"/>
                  <a:gd name="T41" fmla="*/ 12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24"/>
                  <a:gd name="T65" fmla="*/ 44 w 44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24">
                    <a:moveTo>
                      <a:pt x="44" y="0"/>
                    </a:moveTo>
                    <a:lnTo>
                      <a:pt x="44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8" y="3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0" y="9"/>
                    </a:lnTo>
                    <a:lnTo>
                      <a:pt x="7" y="10"/>
                    </a:lnTo>
                    <a:lnTo>
                      <a:pt x="4" y="12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44"/>
              <p:cNvSpPr>
                <a:spLocks/>
              </p:cNvSpPr>
              <p:nvPr/>
            </p:nvSpPr>
            <p:spPr bwMode="auto">
              <a:xfrm>
                <a:off x="2577" y="2588"/>
                <a:ext cx="21" cy="12"/>
              </a:xfrm>
              <a:custGeom>
                <a:avLst/>
                <a:gdLst>
                  <a:gd name="T0" fmla="*/ 21 w 44"/>
                  <a:gd name="T1" fmla="*/ 0 h 24"/>
                  <a:gd name="T2" fmla="*/ 21 w 44"/>
                  <a:gd name="T3" fmla="*/ 0 h 24"/>
                  <a:gd name="T4" fmla="*/ 19 w 44"/>
                  <a:gd name="T5" fmla="*/ 0 h 24"/>
                  <a:gd name="T6" fmla="*/ 17 w 44"/>
                  <a:gd name="T7" fmla="*/ 0 h 24"/>
                  <a:gd name="T8" fmla="*/ 15 w 44"/>
                  <a:gd name="T9" fmla="*/ 0 h 24"/>
                  <a:gd name="T10" fmla="*/ 13 w 44"/>
                  <a:gd name="T11" fmla="*/ 0 h 24"/>
                  <a:gd name="T12" fmla="*/ 13 w 44"/>
                  <a:gd name="T13" fmla="*/ 0 h 24"/>
                  <a:gd name="T14" fmla="*/ 11 w 44"/>
                  <a:gd name="T15" fmla="*/ 1 h 24"/>
                  <a:gd name="T16" fmla="*/ 9 w 44"/>
                  <a:gd name="T17" fmla="*/ 2 h 24"/>
                  <a:gd name="T18" fmla="*/ 8 w 44"/>
                  <a:gd name="T19" fmla="*/ 3 h 24"/>
                  <a:gd name="T20" fmla="*/ 6 w 44"/>
                  <a:gd name="T21" fmla="*/ 4 h 24"/>
                  <a:gd name="T22" fmla="*/ 6 w 44"/>
                  <a:gd name="T23" fmla="*/ 4 h 24"/>
                  <a:gd name="T24" fmla="*/ 5 w 44"/>
                  <a:gd name="T25" fmla="*/ 5 h 24"/>
                  <a:gd name="T26" fmla="*/ 3 w 44"/>
                  <a:gd name="T27" fmla="*/ 5 h 24"/>
                  <a:gd name="T28" fmla="*/ 2 w 44"/>
                  <a:gd name="T29" fmla="*/ 6 h 24"/>
                  <a:gd name="T30" fmla="*/ 1 w 44"/>
                  <a:gd name="T31" fmla="*/ 8 h 24"/>
                  <a:gd name="T32" fmla="*/ 1 w 44"/>
                  <a:gd name="T33" fmla="*/ 8 h 24"/>
                  <a:gd name="T34" fmla="*/ 0 w 44"/>
                  <a:gd name="T35" fmla="*/ 9 h 24"/>
                  <a:gd name="T36" fmla="*/ 0 w 44"/>
                  <a:gd name="T37" fmla="*/ 10 h 24"/>
                  <a:gd name="T38" fmla="*/ 0 w 44"/>
                  <a:gd name="T39" fmla="*/ 11 h 24"/>
                  <a:gd name="T40" fmla="*/ 0 w 44"/>
                  <a:gd name="T41" fmla="*/ 12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24"/>
                  <a:gd name="T65" fmla="*/ 44 w 44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24">
                    <a:moveTo>
                      <a:pt x="44" y="0"/>
                    </a:moveTo>
                    <a:lnTo>
                      <a:pt x="44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8" y="4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7" y="10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Line 45"/>
              <p:cNvSpPr>
                <a:spLocks noChangeShapeType="1"/>
              </p:cNvSpPr>
              <p:nvPr/>
            </p:nvSpPr>
            <p:spPr bwMode="auto">
              <a:xfrm flipV="1">
                <a:off x="2472" y="277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Line 46"/>
              <p:cNvSpPr>
                <a:spLocks noChangeShapeType="1"/>
              </p:cNvSpPr>
              <p:nvPr/>
            </p:nvSpPr>
            <p:spPr bwMode="auto">
              <a:xfrm flipV="1">
                <a:off x="2445" y="27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Line 47"/>
              <p:cNvSpPr>
                <a:spLocks noChangeShapeType="1"/>
              </p:cNvSpPr>
              <p:nvPr/>
            </p:nvSpPr>
            <p:spPr bwMode="auto">
              <a:xfrm flipV="1">
                <a:off x="2472" y="2774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Line 48"/>
              <p:cNvSpPr>
                <a:spLocks noChangeShapeType="1"/>
              </p:cNvSpPr>
              <p:nvPr/>
            </p:nvSpPr>
            <p:spPr bwMode="auto">
              <a:xfrm flipV="1">
                <a:off x="2445" y="27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Line 49"/>
              <p:cNvSpPr>
                <a:spLocks noChangeShapeType="1"/>
              </p:cNvSpPr>
              <p:nvPr/>
            </p:nvSpPr>
            <p:spPr bwMode="auto">
              <a:xfrm flipH="1">
                <a:off x="2506" y="2552"/>
                <a:ext cx="104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Line 50"/>
              <p:cNvSpPr>
                <a:spLocks noChangeShapeType="1"/>
              </p:cNvSpPr>
              <p:nvPr/>
            </p:nvSpPr>
            <p:spPr bwMode="auto">
              <a:xfrm flipH="1">
                <a:off x="2598" y="2588"/>
                <a:ext cx="8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Line 51"/>
              <p:cNvSpPr>
                <a:spLocks noChangeShapeType="1"/>
              </p:cNvSpPr>
              <p:nvPr/>
            </p:nvSpPr>
            <p:spPr bwMode="auto">
              <a:xfrm flipH="1">
                <a:off x="2598" y="2585"/>
                <a:ext cx="8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52"/>
              <p:cNvSpPr>
                <a:spLocks noChangeShapeType="1"/>
              </p:cNvSpPr>
              <p:nvPr/>
            </p:nvSpPr>
            <p:spPr bwMode="auto">
              <a:xfrm flipH="1">
                <a:off x="2598" y="2685"/>
                <a:ext cx="86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53"/>
              <p:cNvSpPr>
                <a:spLocks/>
              </p:cNvSpPr>
              <p:nvPr/>
            </p:nvSpPr>
            <p:spPr bwMode="auto">
              <a:xfrm>
                <a:off x="3460" y="2673"/>
                <a:ext cx="23" cy="12"/>
              </a:xfrm>
              <a:custGeom>
                <a:avLst/>
                <a:gdLst>
                  <a:gd name="T0" fmla="*/ 23 w 44"/>
                  <a:gd name="T1" fmla="*/ 0 h 25"/>
                  <a:gd name="T2" fmla="*/ 23 w 44"/>
                  <a:gd name="T3" fmla="*/ 0 h 25"/>
                  <a:gd name="T4" fmla="*/ 23 w 44"/>
                  <a:gd name="T5" fmla="*/ 1 h 25"/>
                  <a:gd name="T6" fmla="*/ 23 w 44"/>
                  <a:gd name="T7" fmla="*/ 2 h 25"/>
                  <a:gd name="T8" fmla="*/ 22 w 44"/>
                  <a:gd name="T9" fmla="*/ 2 h 25"/>
                  <a:gd name="T10" fmla="*/ 22 w 44"/>
                  <a:gd name="T11" fmla="*/ 4 h 25"/>
                  <a:gd name="T12" fmla="*/ 22 w 44"/>
                  <a:gd name="T13" fmla="*/ 4 h 25"/>
                  <a:gd name="T14" fmla="*/ 20 w 44"/>
                  <a:gd name="T15" fmla="*/ 5 h 25"/>
                  <a:gd name="T16" fmla="*/ 19 w 44"/>
                  <a:gd name="T17" fmla="*/ 6 h 25"/>
                  <a:gd name="T18" fmla="*/ 18 w 44"/>
                  <a:gd name="T19" fmla="*/ 7 h 25"/>
                  <a:gd name="T20" fmla="*/ 17 w 44"/>
                  <a:gd name="T21" fmla="*/ 8 h 25"/>
                  <a:gd name="T22" fmla="*/ 17 w 44"/>
                  <a:gd name="T23" fmla="*/ 8 h 25"/>
                  <a:gd name="T24" fmla="*/ 15 w 44"/>
                  <a:gd name="T25" fmla="*/ 9 h 25"/>
                  <a:gd name="T26" fmla="*/ 14 w 44"/>
                  <a:gd name="T27" fmla="*/ 10 h 25"/>
                  <a:gd name="T28" fmla="*/ 12 w 44"/>
                  <a:gd name="T29" fmla="*/ 10 h 25"/>
                  <a:gd name="T30" fmla="*/ 10 w 44"/>
                  <a:gd name="T31" fmla="*/ 11 h 25"/>
                  <a:gd name="T32" fmla="*/ 10 w 44"/>
                  <a:gd name="T33" fmla="*/ 11 h 25"/>
                  <a:gd name="T34" fmla="*/ 7 w 44"/>
                  <a:gd name="T35" fmla="*/ 11 h 25"/>
                  <a:gd name="T36" fmla="*/ 5 w 44"/>
                  <a:gd name="T37" fmla="*/ 11 h 25"/>
                  <a:gd name="T38" fmla="*/ 2 w 44"/>
                  <a:gd name="T39" fmla="*/ 12 h 25"/>
                  <a:gd name="T40" fmla="*/ 0 w 44"/>
                  <a:gd name="T41" fmla="*/ 12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25"/>
                  <a:gd name="T65" fmla="*/ 44 w 4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25">
                    <a:moveTo>
                      <a:pt x="44" y="0"/>
                    </a:moveTo>
                    <a:lnTo>
                      <a:pt x="44" y="0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3" y="5"/>
                    </a:lnTo>
                    <a:lnTo>
                      <a:pt x="42" y="9"/>
                    </a:lnTo>
                    <a:lnTo>
                      <a:pt x="39" y="11"/>
                    </a:lnTo>
                    <a:lnTo>
                      <a:pt x="37" y="13"/>
                    </a:lnTo>
                    <a:lnTo>
                      <a:pt x="35" y="15"/>
                    </a:lnTo>
                    <a:lnTo>
                      <a:pt x="32" y="17"/>
                    </a:lnTo>
                    <a:lnTo>
                      <a:pt x="29" y="19"/>
                    </a:lnTo>
                    <a:lnTo>
                      <a:pt x="26" y="20"/>
                    </a:lnTo>
                    <a:lnTo>
                      <a:pt x="22" y="21"/>
                    </a:lnTo>
                    <a:lnTo>
                      <a:pt x="19" y="22"/>
                    </a:lnTo>
                    <a:lnTo>
                      <a:pt x="14" y="22"/>
                    </a:lnTo>
                    <a:lnTo>
                      <a:pt x="9" y="23"/>
                    </a:lnTo>
                    <a:lnTo>
                      <a:pt x="4" y="25"/>
                    </a:lnTo>
                    <a:lnTo>
                      <a:pt x="0" y="2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54"/>
              <p:cNvSpPr>
                <a:spLocks noChangeShapeType="1"/>
              </p:cNvSpPr>
              <p:nvPr/>
            </p:nvSpPr>
            <p:spPr bwMode="auto">
              <a:xfrm>
                <a:off x="3483" y="2597"/>
                <a:ext cx="1" cy="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55"/>
              <p:cNvSpPr>
                <a:spLocks/>
              </p:cNvSpPr>
              <p:nvPr/>
            </p:nvSpPr>
            <p:spPr bwMode="auto">
              <a:xfrm>
                <a:off x="3460" y="2588"/>
                <a:ext cx="21" cy="12"/>
              </a:xfrm>
              <a:custGeom>
                <a:avLst/>
                <a:gdLst>
                  <a:gd name="T0" fmla="*/ 0 w 44"/>
                  <a:gd name="T1" fmla="*/ 0 h 24"/>
                  <a:gd name="T2" fmla="*/ 0 w 44"/>
                  <a:gd name="T3" fmla="*/ 0 h 24"/>
                  <a:gd name="T4" fmla="*/ 2 w 44"/>
                  <a:gd name="T5" fmla="*/ 0 h 24"/>
                  <a:gd name="T6" fmla="*/ 4 w 44"/>
                  <a:gd name="T7" fmla="*/ 0 h 24"/>
                  <a:gd name="T8" fmla="*/ 5 w 44"/>
                  <a:gd name="T9" fmla="*/ 0 h 24"/>
                  <a:gd name="T10" fmla="*/ 8 w 44"/>
                  <a:gd name="T11" fmla="*/ 0 h 24"/>
                  <a:gd name="T12" fmla="*/ 8 w 44"/>
                  <a:gd name="T13" fmla="*/ 0 h 24"/>
                  <a:gd name="T14" fmla="*/ 10 w 44"/>
                  <a:gd name="T15" fmla="*/ 1 h 24"/>
                  <a:gd name="T16" fmla="*/ 12 w 44"/>
                  <a:gd name="T17" fmla="*/ 2 h 24"/>
                  <a:gd name="T18" fmla="*/ 13 w 44"/>
                  <a:gd name="T19" fmla="*/ 3 h 24"/>
                  <a:gd name="T20" fmla="*/ 14 w 44"/>
                  <a:gd name="T21" fmla="*/ 4 h 24"/>
                  <a:gd name="T22" fmla="*/ 14 w 44"/>
                  <a:gd name="T23" fmla="*/ 4 h 24"/>
                  <a:gd name="T24" fmla="*/ 15 w 44"/>
                  <a:gd name="T25" fmla="*/ 5 h 24"/>
                  <a:gd name="T26" fmla="*/ 18 w 44"/>
                  <a:gd name="T27" fmla="*/ 5 h 24"/>
                  <a:gd name="T28" fmla="*/ 19 w 44"/>
                  <a:gd name="T29" fmla="*/ 6 h 24"/>
                  <a:gd name="T30" fmla="*/ 20 w 44"/>
                  <a:gd name="T31" fmla="*/ 8 h 24"/>
                  <a:gd name="T32" fmla="*/ 20 w 44"/>
                  <a:gd name="T33" fmla="*/ 8 h 24"/>
                  <a:gd name="T34" fmla="*/ 20 w 44"/>
                  <a:gd name="T35" fmla="*/ 9 h 24"/>
                  <a:gd name="T36" fmla="*/ 21 w 44"/>
                  <a:gd name="T37" fmla="*/ 10 h 24"/>
                  <a:gd name="T38" fmla="*/ 21 w 44"/>
                  <a:gd name="T39" fmla="*/ 11 h 24"/>
                  <a:gd name="T40" fmla="*/ 21 w 44"/>
                  <a:gd name="T41" fmla="*/ 12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24"/>
                  <a:gd name="T65" fmla="*/ 44 w 44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2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5" y="4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7" y="10"/>
                    </a:lnTo>
                    <a:lnTo>
                      <a:pt x="39" y="12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4" y="20"/>
                    </a:lnTo>
                    <a:lnTo>
                      <a:pt x="44" y="22"/>
                    </a:lnTo>
                    <a:lnTo>
                      <a:pt x="44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56"/>
              <p:cNvSpPr>
                <a:spLocks noChangeShapeType="1"/>
              </p:cNvSpPr>
              <p:nvPr/>
            </p:nvSpPr>
            <p:spPr bwMode="auto">
              <a:xfrm flipV="1">
                <a:off x="3586" y="277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Line 57"/>
              <p:cNvSpPr>
                <a:spLocks noChangeShapeType="1"/>
              </p:cNvSpPr>
              <p:nvPr/>
            </p:nvSpPr>
            <p:spPr bwMode="auto">
              <a:xfrm flipV="1">
                <a:off x="3611" y="27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58"/>
              <p:cNvSpPr>
                <a:spLocks/>
              </p:cNvSpPr>
              <p:nvPr/>
            </p:nvSpPr>
            <p:spPr bwMode="auto">
              <a:xfrm>
                <a:off x="3517" y="2945"/>
                <a:ext cx="17" cy="14"/>
              </a:xfrm>
              <a:custGeom>
                <a:avLst/>
                <a:gdLst>
                  <a:gd name="T0" fmla="*/ 0 w 35"/>
                  <a:gd name="T1" fmla="*/ 14 h 29"/>
                  <a:gd name="T2" fmla="*/ 0 w 35"/>
                  <a:gd name="T3" fmla="*/ 14 h 29"/>
                  <a:gd name="T4" fmla="*/ 6 w 35"/>
                  <a:gd name="T5" fmla="*/ 13 h 29"/>
                  <a:gd name="T6" fmla="*/ 12 w 35"/>
                  <a:gd name="T7" fmla="*/ 10 h 29"/>
                  <a:gd name="T8" fmla="*/ 16 w 35"/>
                  <a:gd name="T9" fmla="*/ 5 h 29"/>
                  <a:gd name="T10" fmla="*/ 17 w 35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29"/>
                  <a:gd name="T20" fmla="*/ 35 w 35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29">
                    <a:moveTo>
                      <a:pt x="0" y="29"/>
                    </a:moveTo>
                    <a:lnTo>
                      <a:pt x="0" y="29"/>
                    </a:lnTo>
                    <a:lnTo>
                      <a:pt x="12" y="27"/>
                    </a:lnTo>
                    <a:lnTo>
                      <a:pt x="24" y="21"/>
                    </a:lnTo>
                    <a:lnTo>
                      <a:pt x="32" y="11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59"/>
              <p:cNvSpPr>
                <a:spLocks noChangeShapeType="1"/>
              </p:cNvSpPr>
              <p:nvPr/>
            </p:nvSpPr>
            <p:spPr bwMode="auto">
              <a:xfrm>
                <a:off x="3358" y="2959"/>
                <a:ext cx="1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60"/>
              <p:cNvSpPr>
                <a:spLocks noChangeShapeType="1"/>
              </p:cNvSpPr>
              <p:nvPr/>
            </p:nvSpPr>
            <p:spPr bwMode="auto">
              <a:xfrm flipH="1">
                <a:off x="3355" y="2960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61"/>
              <p:cNvSpPr>
                <a:spLocks/>
              </p:cNvSpPr>
              <p:nvPr/>
            </p:nvSpPr>
            <p:spPr bwMode="auto">
              <a:xfrm>
                <a:off x="3337" y="3003"/>
                <a:ext cx="17" cy="15"/>
              </a:xfrm>
              <a:custGeom>
                <a:avLst/>
                <a:gdLst>
                  <a:gd name="T0" fmla="*/ 0 w 35"/>
                  <a:gd name="T1" fmla="*/ 15 h 29"/>
                  <a:gd name="T2" fmla="*/ 0 w 35"/>
                  <a:gd name="T3" fmla="*/ 15 h 29"/>
                  <a:gd name="T4" fmla="*/ 6 w 35"/>
                  <a:gd name="T5" fmla="*/ 13 h 29"/>
                  <a:gd name="T6" fmla="*/ 11 w 35"/>
                  <a:gd name="T7" fmla="*/ 10 h 29"/>
                  <a:gd name="T8" fmla="*/ 15 w 35"/>
                  <a:gd name="T9" fmla="*/ 5 h 29"/>
                  <a:gd name="T10" fmla="*/ 17 w 35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29"/>
                  <a:gd name="T20" fmla="*/ 35 w 35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29">
                    <a:moveTo>
                      <a:pt x="0" y="29"/>
                    </a:moveTo>
                    <a:lnTo>
                      <a:pt x="0" y="29"/>
                    </a:lnTo>
                    <a:lnTo>
                      <a:pt x="13" y="26"/>
                    </a:lnTo>
                    <a:lnTo>
                      <a:pt x="23" y="20"/>
                    </a:lnTo>
                    <a:lnTo>
                      <a:pt x="31" y="1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62"/>
              <p:cNvSpPr>
                <a:spLocks noChangeShapeType="1"/>
              </p:cNvSpPr>
              <p:nvPr/>
            </p:nvSpPr>
            <p:spPr bwMode="auto">
              <a:xfrm>
                <a:off x="2702" y="2960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Line 63"/>
              <p:cNvSpPr>
                <a:spLocks noChangeShapeType="1"/>
              </p:cNvSpPr>
              <p:nvPr/>
            </p:nvSpPr>
            <p:spPr bwMode="auto">
              <a:xfrm flipH="1">
                <a:off x="2514" y="2796"/>
                <a:ext cx="10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64"/>
              <p:cNvSpPr>
                <a:spLocks/>
              </p:cNvSpPr>
              <p:nvPr/>
            </p:nvSpPr>
            <p:spPr bwMode="auto">
              <a:xfrm>
                <a:off x="2448" y="2728"/>
                <a:ext cx="20" cy="2"/>
              </a:xfrm>
              <a:custGeom>
                <a:avLst/>
                <a:gdLst>
                  <a:gd name="T0" fmla="*/ 20 w 41"/>
                  <a:gd name="T1" fmla="*/ 2 h 3"/>
                  <a:gd name="T2" fmla="*/ 20 w 41"/>
                  <a:gd name="T3" fmla="*/ 2 h 3"/>
                  <a:gd name="T4" fmla="*/ 17 w 41"/>
                  <a:gd name="T5" fmla="*/ 1 h 3"/>
                  <a:gd name="T6" fmla="*/ 15 w 41"/>
                  <a:gd name="T7" fmla="*/ 0 h 3"/>
                  <a:gd name="T8" fmla="*/ 12 w 41"/>
                  <a:gd name="T9" fmla="*/ 0 h 3"/>
                  <a:gd name="T10" fmla="*/ 10 w 41"/>
                  <a:gd name="T11" fmla="*/ 0 h 3"/>
                  <a:gd name="T12" fmla="*/ 10 w 41"/>
                  <a:gd name="T13" fmla="*/ 0 h 3"/>
                  <a:gd name="T14" fmla="*/ 7 w 41"/>
                  <a:gd name="T15" fmla="*/ 0 h 3"/>
                  <a:gd name="T16" fmla="*/ 5 w 41"/>
                  <a:gd name="T17" fmla="*/ 0 h 3"/>
                  <a:gd name="T18" fmla="*/ 2 w 41"/>
                  <a:gd name="T19" fmla="*/ 1 h 3"/>
                  <a:gd name="T20" fmla="*/ 0 w 41"/>
                  <a:gd name="T21" fmla="*/ 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3"/>
                  <a:gd name="T35" fmla="*/ 41 w 41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3">
                    <a:moveTo>
                      <a:pt x="41" y="3"/>
                    </a:moveTo>
                    <a:lnTo>
                      <a:pt x="41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65"/>
              <p:cNvSpPr>
                <a:spLocks/>
              </p:cNvSpPr>
              <p:nvPr/>
            </p:nvSpPr>
            <p:spPr bwMode="auto">
              <a:xfrm>
                <a:off x="2470" y="2731"/>
                <a:ext cx="10" cy="17"/>
              </a:xfrm>
              <a:custGeom>
                <a:avLst/>
                <a:gdLst>
                  <a:gd name="T0" fmla="*/ 10 w 19"/>
                  <a:gd name="T1" fmla="*/ 17 h 34"/>
                  <a:gd name="T2" fmla="*/ 10 w 19"/>
                  <a:gd name="T3" fmla="*/ 17 h 34"/>
                  <a:gd name="T4" fmla="*/ 9 w 19"/>
                  <a:gd name="T5" fmla="*/ 12 h 34"/>
                  <a:gd name="T6" fmla="*/ 7 w 19"/>
                  <a:gd name="T7" fmla="*/ 7 h 34"/>
                  <a:gd name="T8" fmla="*/ 4 w 19"/>
                  <a:gd name="T9" fmla="*/ 3 h 34"/>
                  <a:gd name="T10" fmla="*/ 0 w 19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34"/>
                  <a:gd name="T20" fmla="*/ 19 w 19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34">
                    <a:moveTo>
                      <a:pt x="19" y="34"/>
                    </a:moveTo>
                    <a:lnTo>
                      <a:pt x="19" y="34"/>
                    </a:lnTo>
                    <a:lnTo>
                      <a:pt x="18" y="24"/>
                    </a:lnTo>
                    <a:lnTo>
                      <a:pt x="14" y="14"/>
                    </a:lnTo>
                    <a:lnTo>
                      <a:pt x="8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77"/>
              <p:cNvSpPr>
                <a:spLocks/>
              </p:cNvSpPr>
              <p:nvPr/>
            </p:nvSpPr>
            <p:spPr bwMode="auto">
              <a:xfrm>
                <a:off x="2436" y="2731"/>
                <a:ext cx="9" cy="17"/>
              </a:xfrm>
              <a:custGeom>
                <a:avLst/>
                <a:gdLst>
                  <a:gd name="T0" fmla="*/ 9 w 19"/>
                  <a:gd name="T1" fmla="*/ 0 h 34"/>
                  <a:gd name="T2" fmla="*/ 9 w 19"/>
                  <a:gd name="T3" fmla="*/ 0 h 34"/>
                  <a:gd name="T4" fmla="*/ 6 w 19"/>
                  <a:gd name="T5" fmla="*/ 3 h 34"/>
                  <a:gd name="T6" fmla="*/ 3 w 19"/>
                  <a:gd name="T7" fmla="*/ 7 h 34"/>
                  <a:gd name="T8" fmla="*/ 1 w 19"/>
                  <a:gd name="T9" fmla="*/ 12 h 34"/>
                  <a:gd name="T10" fmla="*/ 0 w 19"/>
                  <a:gd name="T11" fmla="*/ 17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34"/>
                  <a:gd name="T20" fmla="*/ 19 w 19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34">
                    <a:moveTo>
                      <a:pt x="19" y="0"/>
                    </a:moveTo>
                    <a:lnTo>
                      <a:pt x="19" y="0"/>
                    </a:lnTo>
                    <a:lnTo>
                      <a:pt x="12" y="6"/>
                    </a:lnTo>
                    <a:lnTo>
                      <a:pt x="6" y="14"/>
                    </a:lnTo>
                    <a:lnTo>
                      <a:pt x="2" y="24"/>
                    </a:lnTo>
                    <a:lnTo>
                      <a:pt x="0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78"/>
              <p:cNvSpPr>
                <a:spLocks/>
              </p:cNvSpPr>
              <p:nvPr/>
            </p:nvSpPr>
            <p:spPr bwMode="auto">
              <a:xfrm>
                <a:off x="2436" y="2750"/>
                <a:ext cx="11" cy="17"/>
              </a:xfrm>
              <a:custGeom>
                <a:avLst/>
                <a:gdLst>
                  <a:gd name="T0" fmla="*/ 0 w 21"/>
                  <a:gd name="T1" fmla="*/ 0 h 34"/>
                  <a:gd name="T2" fmla="*/ 0 w 21"/>
                  <a:gd name="T3" fmla="*/ 0 h 34"/>
                  <a:gd name="T4" fmla="*/ 1 w 21"/>
                  <a:gd name="T5" fmla="*/ 5 h 34"/>
                  <a:gd name="T6" fmla="*/ 3 w 21"/>
                  <a:gd name="T7" fmla="*/ 10 h 34"/>
                  <a:gd name="T8" fmla="*/ 6 w 21"/>
                  <a:gd name="T9" fmla="*/ 14 h 34"/>
                  <a:gd name="T10" fmla="*/ 11 w 21"/>
                  <a:gd name="T11" fmla="*/ 17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4"/>
                  <a:gd name="T20" fmla="*/ 21 w 21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4">
                    <a:moveTo>
                      <a:pt x="0" y="0"/>
                    </a:moveTo>
                    <a:lnTo>
                      <a:pt x="0" y="0"/>
                    </a:lnTo>
                    <a:lnTo>
                      <a:pt x="2" y="10"/>
                    </a:lnTo>
                    <a:lnTo>
                      <a:pt x="6" y="19"/>
                    </a:lnTo>
                    <a:lnTo>
                      <a:pt x="12" y="28"/>
                    </a:lnTo>
                    <a:lnTo>
                      <a:pt x="21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79"/>
              <p:cNvSpPr>
                <a:spLocks/>
              </p:cNvSpPr>
              <p:nvPr/>
            </p:nvSpPr>
            <p:spPr bwMode="auto">
              <a:xfrm>
                <a:off x="2448" y="2768"/>
                <a:ext cx="20" cy="2"/>
              </a:xfrm>
              <a:custGeom>
                <a:avLst/>
                <a:gdLst>
                  <a:gd name="T0" fmla="*/ 0 w 41"/>
                  <a:gd name="T1" fmla="*/ 0 h 4"/>
                  <a:gd name="T2" fmla="*/ 0 w 41"/>
                  <a:gd name="T3" fmla="*/ 0 h 4"/>
                  <a:gd name="T4" fmla="*/ 2 w 41"/>
                  <a:gd name="T5" fmla="*/ 2 h 4"/>
                  <a:gd name="T6" fmla="*/ 5 w 41"/>
                  <a:gd name="T7" fmla="*/ 2 h 4"/>
                  <a:gd name="T8" fmla="*/ 7 w 41"/>
                  <a:gd name="T9" fmla="*/ 2 h 4"/>
                  <a:gd name="T10" fmla="*/ 10 w 41"/>
                  <a:gd name="T11" fmla="*/ 2 h 4"/>
                  <a:gd name="T12" fmla="*/ 10 w 41"/>
                  <a:gd name="T13" fmla="*/ 2 h 4"/>
                  <a:gd name="T14" fmla="*/ 12 w 41"/>
                  <a:gd name="T15" fmla="*/ 2 h 4"/>
                  <a:gd name="T16" fmla="*/ 15 w 41"/>
                  <a:gd name="T17" fmla="*/ 2 h 4"/>
                  <a:gd name="T18" fmla="*/ 17 w 41"/>
                  <a:gd name="T19" fmla="*/ 2 h 4"/>
                  <a:gd name="T20" fmla="*/ 20 w 41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"/>
                  <a:gd name="T35" fmla="*/ 41 w 41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20" y="4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5" y="3"/>
                    </a:lnTo>
                    <a:lnTo>
                      <a:pt x="4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80"/>
              <p:cNvSpPr>
                <a:spLocks/>
              </p:cNvSpPr>
              <p:nvPr/>
            </p:nvSpPr>
            <p:spPr bwMode="auto">
              <a:xfrm>
                <a:off x="3610" y="2750"/>
                <a:ext cx="10" cy="17"/>
              </a:xfrm>
              <a:custGeom>
                <a:avLst/>
                <a:gdLst>
                  <a:gd name="T0" fmla="*/ 0 w 21"/>
                  <a:gd name="T1" fmla="*/ 17 h 34"/>
                  <a:gd name="T2" fmla="*/ 0 w 21"/>
                  <a:gd name="T3" fmla="*/ 17 h 34"/>
                  <a:gd name="T4" fmla="*/ 4 w 21"/>
                  <a:gd name="T5" fmla="*/ 14 h 34"/>
                  <a:gd name="T6" fmla="*/ 7 w 21"/>
                  <a:gd name="T7" fmla="*/ 10 h 34"/>
                  <a:gd name="T8" fmla="*/ 9 w 21"/>
                  <a:gd name="T9" fmla="*/ 5 h 34"/>
                  <a:gd name="T10" fmla="*/ 10 w 21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4"/>
                  <a:gd name="T20" fmla="*/ 21 w 21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4">
                    <a:moveTo>
                      <a:pt x="0" y="34"/>
                    </a:moveTo>
                    <a:lnTo>
                      <a:pt x="0" y="34"/>
                    </a:lnTo>
                    <a:lnTo>
                      <a:pt x="9" y="28"/>
                    </a:lnTo>
                    <a:lnTo>
                      <a:pt x="15" y="19"/>
                    </a:lnTo>
                    <a:lnTo>
                      <a:pt x="19" y="1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82"/>
              <p:cNvSpPr>
                <a:spLocks/>
              </p:cNvSpPr>
              <p:nvPr/>
            </p:nvSpPr>
            <p:spPr bwMode="auto">
              <a:xfrm>
                <a:off x="3571" y="2722"/>
                <a:ext cx="56" cy="54"/>
              </a:xfrm>
              <a:custGeom>
                <a:avLst/>
                <a:gdLst>
                  <a:gd name="T0" fmla="*/ 28 w 114"/>
                  <a:gd name="T1" fmla="*/ 0 h 109"/>
                  <a:gd name="T2" fmla="*/ 28 w 114"/>
                  <a:gd name="T3" fmla="*/ 0 h 109"/>
                  <a:gd name="T4" fmla="*/ 22 w 114"/>
                  <a:gd name="T5" fmla="*/ 1 h 109"/>
                  <a:gd name="T6" fmla="*/ 17 w 114"/>
                  <a:gd name="T7" fmla="*/ 2 h 109"/>
                  <a:gd name="T8" fmla="*/ 13 w 114"/>
                  <a:gd name="T9" fmla="*/ 5 h 109"/>
                  <a:gd name="T10" fmla="*/ 8 w 114"/>
                  <a:gd name="T11" fmla="*/ 8 h 109"/>
                  <a:gd name="T12" fmla="*/ 5 w 114"/>
                  <a:gd name="T13" fmla="*/ 12 h 109"/>
                  <a:gd name="T14" fmla="*/ 2 w 114"/>
                  <a:gd name="T15" fmla="*/ 17 h 109"/>
                  <a:gd name="T16" fmla="*/ 1 w 114"/>
                  <a:gd name="T17" fmla="*/ 22 h 109"/>
                  <a:gd name="T18" fmla="*/ 0 w 114"/>
                  <a:gd name="T19" fmla="*/ 28 h 109"/>
                  <a:gd name="T20" fmla="*/ 0 w 114"/>
                  <a:gd name="T21" fmla="*/ 28 h 109"/>
                  <a:gd name="T22" fmla="*/ 1 w 114"/>
                  <a:gd name="T23" fmla="*/ 33 h 109"/>
                  <a:gd name="T24" fmla="*/ 2 w 114"/>
                  <a:gd name="T25" fmla="*/ 38 h 109"/>
                  <a:gd name="T26" fmla="*/ 5 w 114"/>
                  <a:gd name="T27" fmla="*/ 42 h 109"/>
                  <a:gd name="T28" fmla="*/ 8 w 114"/>
                  <a:gd name="T29" fmla="*/ 46 h 109"/>
                  <a:gd name="T30" fmla="*/ 13 w 114"/>
                  <a:gd name="T31" fmla="*/ 49 h 109"/>
                  <a:gd name="T32" fmla="*/ 17 w 114"/>
                  <a:gd name="T33" fmla="*/ 52 h 109"/>
                  <a:gd name="T34" fmla="*/ 22 w 114"/>
                  <a:gd name="T35" fmla="*/ 54 h 109"/>
                  <a:gd name="T36" fmla="*/ 28 w 114"/>
                  <a:gd name="T37" fmla="*/ 54 h 109"/>
                  <a:gd name="T38" fmla="*/ 28 w 114"/>
                  <a:gd name="T39" fmla="*/ 54 h 109"/>
                  <a:gd name="T40" fmla="*/ 33 w 114"/>
                  <a:gd name="T41" fmla="*/ 54 h 109"/>
                  <a:gd name="T42" fmla="*/ 39 w 114"/>
                  <a:gd name="T43" fmla="*/ 52 h 109"/>
                  <a:gd name="T44" fmla="*/ 43 w 114"/>
                  <a:gd name="T45" fmla="*/ 49 h 109"/>
                  <a:gd name="T46" fmla="*/ 48 w 114"/>
                  <a:gd name="T47" fmla="*/ 46 h 109"/>
                  <a:gd name="T48" fmla="*/ 51 w 114"/>
                  <a:gd name="T49" fmla="*/ 42 h 109"/>
                  <a:gd name="T50" fmla="*/ 54 w 114"/>
                  <a:gd name="T51" fmla="*/ 38 h 109"/>
                  <a:gd name="T52" fmla="*/ 55 w 114"/>
                  <a:gd name="T53" fmla="*/ 33 h 109"/>
                  <a:gd name="T54" fmla="*/ 56 w 114"/>
                  <a:gd name="T55" fmla="*/ 28 h 109"/>
                  <a:gd name="T56" fmla="*/ 56 w 114"/>
                  <a:gd name="T57" fmla="*/ 28 h 109"/>
                  <a:gd name="T58" fmla="*/ 55 w 114"/>
                  <a:gd name="T59" fmla="*/ 22 h 109"/>
                  <a:gd name="T60" fmla="*/ 54 w 114"/>
                  <a:gd name="T61" fmla="*/ 17 h 109"/>
                  <a:gd name="T62" fmla="*/ 51 w 114"/>
                  <a:gd name="T63" fmla="*/ 12 h 109"/>
                  <a:gd name="T64" fmla="*/ 48 w 114"/>
                  <a:gd name="T65" fmla="*/ 8 h 109"/>
                  <a:gd name="T66" fmla="*/ 43 w 114"/>
                  <a:gd name="T67" fmla="*/ 5 h 109"/>
                  <a:gd name="T68" fmla="*/ 39 w 114"/>
                  <a:gd name="T69" fmla="*/ 2 h 109"/>
                  <a:gd name="T70" fmla="*/ 33 w 114"/>
                  <a:gd name="T71" fmla="*/ 1 h 109"/>
                  <a:gd name="T72" fmla="*/ 28 w 114"/>
                  <a:gd name="T73" fmla="*/ 0 h 1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4"/>
                  <a:gd name="T112" fmla="*/ 0 h 109"/>
                  <a:gd name="T113" fmla="*/ 114 w 114"/>
                  <a:gd name="T114" fmla="*/ 109 h 1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4" h="109">
                    <a:moveTo>
                      <a:pt x="56" y="0"/>
                    </a:moveTo>
                    <a:lnTo>
                      <a:pt x="56" y="0"/>
                    </a:lnTo>
                    <a:lnTo>
                      <a:pt x="45" y="2"/>
                    </a:lnTo>
                    <a:lnTo>
                      <a:pt x="34" y="5"/>
                    </a:lnTo>
                    <a:lnTo>
                      <a:pt x="26" y="10"/>
                    </a:lnTo>
                    <a:lnTo>
                      <a:pt x="17" y="16"/>
                    </a:lnTo>
                    <a:lnTo>
                      <a:pt x="10" y="24"/>
                    </a:lnTo>
                    <a:lnTo>
                      <a:pt x="5" y="34"/>
                    </a:lnTo>
                    <a:lnTo>
                      <a:pt x="2" y="45"/>
                    </a:lnTo>
                    <a:lnTo>
                      <a:pt x="0" y="56"/>
                    </a:lnTo>
                    <a:lnTo>
                      <a:pt x="2" y="66"/>
                    </a:lnTo>
                    <a:lnTo>
                      <a:pt x="5" y="76"/>
                    </a:lnTo>
                    <a:lnTo>
                      <a:pt x="10" y="85"/>
                    </a:lnTo>
                    <a:lnTo>
                      <a:pt x="17" y="93"/>
                    </a:lnTo>
                    <a:lnTo>
                      <a:pt x="26" y="99"/>
                    </a:lnTo>
                    <a:lnTo>
                      <a:pt x="34" y="104"/>
                    </a:lnTo>
                    <a:lnTo>
                      <a:pt x="45" y="108"/>
                    </a:lnTo>
                    <a:lnTo>
                      <a:pt x="56" y="109"/>
                    </a:lnTo>
                    <a:lnTo>
                      <a:pt x="67" y="108"/>
                    </a:lnTo>
                    <a:lnTo>
                      <a:pt x="79" y="104"/>
                    </a:lnTo>
                    <a:lnTo>
                      <a:pt x="88" y="99"/>
                    </a:lnTo>
                    <a:lnTo>
                      <a:pt x="97" y="93"/>
                    </a:lnTo>
                    <a:lnTo>
                      <a:pt x="104" y="85"/>
                    </a:lnTo>
                    <a:lnTo>
                      <a:pt x="109" y="76"/>
                    </a:lnTo>
                    <a:lnTo>
                      <a:pt x="112" y="66"/>
                    </a:lnTo>
                    <a:lnTo>
                      <a:pt x="114" y="56"/>
                    </a:lnTo>
                    <a:lnTo>
                      <a:pt x="112" y="45"/>
                    </a:lnTo>
                    <a:lnTo>
                      <a:pt x="109" y="34"/>
                    </a:lnTo>
                    <a:lnTo>
                      <a:pt x="104" y="24"/>
                    </a:lnTo>
                    <a:lnTo>
                      <a:pt x="97" y="16"/>
                    </a:lnTo>
                    <a:lnTo>
                      <a:pt x="88" y="10"/>
                    </a:lnTo>
                    <a:lnTo>
                      <a:pt x="79" y="5"/>
                    </a:lnTo>
                    <a:lnTo>
                      <a:pt x="67" y="2"/>
                    </a:lnTo>
                    <a:lnTo>
                      <a:pt x="5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83"/>
              <p:cNvSpPr>
                <a:spLocks/>
              </p:cNvSpPr>
              <p:nvPr/>
            </p:nvSpPr>
            <p:spPr bwMode="auto">
              <a:xfrm>
                <a:off x="3588" y="2728"/>
                <a:ext cx="20" cy="2"/>
              </a:xfrm>
              <a:custGeom>
                <a:avLst/>
                <a:gdLst>
                  <a:gd name="T0" fmla="*/ 20 w 41"/>
                  <a:gd name="T1" fmla="*/ 2 h 3"/>
                  <a:gd name="T2" fmla="*/ 20 w 41"/>
                  <a:gd name="T3" fmla="*/ 2 h 3"/>
                  <a:gd name="T4" fmla="*/ 18 w 41"/>
                  <a:gd name="T5" fmla="*/ 1 h 3"/>
                  <a:gd name="T6" fmla="*/ 15 w 41"/>
                  <a:gd name="T7" fmla="*/ 0 h 3"/>
                  <a:gd name="T8" fmla="*/ 13 w 41"/>
                  <a:gd name="T9" fmla="*/ 0 h 3"/>
                  <a:gd name="T10" fmla="*/ 10 w 41"/>
                  <a:gd name="T11" fmla="*/ 0 h 3"/>
                  <a:gd name="T12" fmla="*/ 10 w 41"/>
                  <a:gd name="T13" fmla="*/ 0 h 3"/>
                  <a:gd name="T14" fmla="*/ 8 w 41"/>
                  <a:gd name="T15" fmla="*/ 0 h 3"/>
                  <a:gd name="T16" fmla="*/ 6 w 41"/>
                  <a:gd name="T17" fmla="*/ 0 h 3"/>
                  <a:gd name="T18" fmla="*/ 3 w 41"/>
                  <a:gd name="T19" fmla="*/ 1 h 3"/>
                  <a:gd name="T20" fmla="*/ 0 w 41"/>
                  <a:gd name="T21" fmla="*/ 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3"/>
                  <a:gd name="T35" fmla="*/ 41 w 41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3">
                    <a:moveTo>
                      <a:pt x="41" y="3"/>
                    </a:moveTo>
                    <a:lnTo>
                      <a:pt x="41" y="3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84"/>
              <p:cNvSpPr>
                <a:spLocks/>
              </p:cNvSpPr>
              <p:nvPr/>
            </p:nvSpPr>
            <p:spPr bwMode="auto">
              <a:xfrm>
                <a:off x="3611" y="2731"/>
                <a:ext cx="9" cy="17"/>
              </a:xfrm>
              <a:custGeom>
                <a:avLst/>
                <a:gdLst>
                  <a:gd name="T0" fmla="*/ 9 w 19"/>
                  <a:gd name="T1" fmla="*/ 17 h 34"/>
                  <a:gd name="T2" fmla="*/ 9 w 19"/>
                  <a:gd name="T3" fmla="*/ 17 h 34"/>
                  <a:gd name="T4" fmla="*/ 8 w 19"/>
                  <a:gd name="T5" fmla="*/ 12 h 34"/>
                  <a:gd name="T6" fmla="*/ 7 w 19"/>
                  <a:gd name="T7" fmla="*/ 7 h 34"/>
                  <a:gd name="T8" fmla="*/ 3 w 19"/>
                  <a:gd name="T9" fmla="*/ 3 h 34"/>
                  <a:gd name="T10" fmla="*/ 0 w 19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34"/>
                  <a:gd name="T20" fmla="*/ 19 w 19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34">
                    <a:moveTo>
                      <a:pt x="19" y="34"/>
                    </a:moveTo>
                    <a:lnTo>
                      <a:pt x="19" y="34"/>
                    </a:lnTo>
                    <a:lnTo>
                      <a:pt x="17" y="24"/>
                    </a:lnTo>
                    <a:lnTo>
                      <a:pt x="14" y="14"/>
                    </a:lnTo>
                    <a:lnTo>
                      <a:pt x="7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Line 92"/>
              <p:cNvSpPr>
                <a:spLocks noChangeShapeType="1"/>
              </p:cNvSpPr>
              <p:nvPr/>
            </p:nvSpPr>
            <p:spPr bwMode="auto">
              <a:xfrm flipH="1">
                <a:off x="3586" y="2728"/>
                <a:ext cx="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97"/>
              <p:cNvSpPr>
                <a:spLocks/>
              </p:cNvSpPr>
              <p:nvPr/>
            </p:nvSpPr>
            <p:spPr bwMode="auto">
              <a:xfrm>
                <a:off x="3588" y="2768"/>
                <a:ext cx="20" cy="2"/>
              </a:xfrm>
              <a:custGeom>
                <a:avLst/>
                <a:gdLst>
                  <a:gd name="T0" fmla="*/ 0 w 41"/>
                  <a:gd name="T1" fmla="*/ 0 h 4"/>
                  <a:gd name="T2" fmla="*/ 0 w 41"/>
                  <a:gd name="T3" fmla="*/ 0 h 4"/>
                  <a:gd name="T4" fmla="*/ 3 w 41"/>
                  <a:gd name="T5" fmla="*/ 2 h 4"/>
                  <a:gd name="T6" fmla="*/ 6 w 41"/>
                  <a:gd name="T7" fmla="*/ 2 h 4"/>
                  <a:gd name="T8" fmla="*/ 8 w 41"/>
                  <a:gd name="T9" fmla="*/ 2 h 4"/>
                  <a:gd name="T10" fmla="*/ 10 w 41"/>
                  <a:gd name="T11" fmla="*/ 2 h 4"/>
                  <a:gd name="T12" fmla="*/ 10 w 41"/>
                  <a:gd name="T13" fmla="*/ 2 h 4"/>
                  <a:gd name="T14" fmla="*/ 13 w 41"/>
                  <a:gd name="T15" fmla="*/ 2 h 4"/>
                  <a:gd name="T16" fmla="*/ 15 w 41"/>
                  <a:gd name="T17" fmla="*/ 2 h 4"/>
                  <a:gd name="T18" fmla="*/ 18 w 41"/>
                  <a:gd name="T19" fmla="*/ 2 h 4"/>
                  <a:gd name="T20" fmla="*/ 20 w 41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"/>
                  <a:gd name="T35" fmla="*/ 41 w 41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">
                    <a:moveTo>
                      <a:pt x="0" y="0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" name="Freeform 98"/>
            <p:cNvSpPr>
              <a:spLocks/>
            </p:cNvSpPr>
            <p:nvPr/>
          </p:nvSpPr>
          <p:spPr bwMode="auto">
            <a:xfrm>
              <a:off x="3577672" y="4766034"/>
              <a:ext cx="376237" cy="309562"/>
            </a:xfrm>
            <a:custGeom>
              <a:avLst/>
              <a:gdLst>
                <a:gd name="T0" fmla="*/ 0 w 473"/>
                <a:gd name="T1" fmla="*/ 269773 h 389"/>
                <a:gd name="T2" fmla="*/ 0 w 473"/>
                <a:gd name="T3" fmla="*/ 268181 h 389"/>
                <a:gd name="T4" fmla="*/ 33408 w 473"/>
                <a:gd name="T5" fmla="*/ 271364 h 389"/>
                <a:gd name="T6" fmla="*/ 65225 w 473"/>
                <a:gd name="T7" fmla="*/ 276935 h 389"/>
                <a:gd name="T8" fmla="*/ 98633 w 473"/>
                <a:gd name="T9" fmla="*/ 284893 h 389"/>
                <a:gd name="T10" fmla="*/ 132041 w 473"/>
                <a:gd name="T11" fmla="*/ 293646 h 389"/>
                <a:gd name="T12" fmla="*/ 163063 w 473"/>
                <a:gd name="T13" fmla="*/ 301604 h 389"/>
                <a:gd name="T14" fmla="*/ 194084 w 473"/>
                <a:gd name="T15" fmla="*/ 307175 h 389"/>
                <a:gd name="T16" fmla="*/ 225106 w 473"/>
                <a:gd name="T17" fmla="*/ 309562 h 389"/>
                <a:gd name="T18" fmla="*/ 254537 w 473"/>
                <a:gd name="T19" fmla="*/ 308766 h 389"/>
                <a:gd name="T20" fmla="*/ 283172 w 473"/>
                <a:gd name="T21" fmla="*/ 302400 h 389"/>
                <a:gd name="T22" fmla="*/ 307830 w 473"/>
                <a:gd name="T23" fmla="*/ 286484 h 389"/>
                <a:gd name="T24" fmla="*/ 328511 w 473"/>
                <a:gd name="T25" fmla="*/ 263406 h 389"/>
                <a:gd name="T26" fmla="*/ 347602 w 473"/>
                <a:gd name="T27" fmla="*/ 232370 h 389"/>
                <a:gd name="T28" fmla="*/ 359533 w 473"/>
                <a:gd name="T29" fmla="*/ 190989 h 389"/>
                <a:gd name="T30" fmla="*/ 369078 w 473"/>
                <a:gd name="T31" fmla="*/ 140059 h 389"/>
                <a:gd name="T32" fmla="*/ 373851 w 473"/>
                <a:gd name="T33" fmla="*/ 76396 h 389"/>
                <a:gd name="T34" fmla="*/ 376237 w 473"/>
                <a:gd name="T35" fmla="*/ 0 h 389"/>
                <a:gd name="T36" fmla="*/ 345215 w 473"/>
                <a:gd name="T37" fmla="*/ 0 h 389"/>
                <a:gd name="T38" fmla="*/ 345215 w 473"/>
                <a:gd name="T39" fmla="*/ 76396 h 389"/>
                <a:gd name="T40" fmla="*/ 339647 w 473"/>
                <a:gd name="T41" fmla="*/ 137672 h 389"/>
                <a:gd name="T42" fmla="*/ 330898 w 473"/>
                <a:gd name="T43" fmla="*/ 187010 h 389"/>
                <a:gd name="T44" fmla="*/ 318966 w 473"/>
                <a:gd name="T45" fmla="*/ 224413 h 389"/>
                <a:gd name="T46" fmla="*/ 303853 w 473"/>
                <a:gd name="T47" fmla="*/ 250674 h 389"/>
                <a:gd name="T48" fmla="*/ 287945 w 473"/>
                <a:gd name="T49" fmla="*/ 267385 h 389"/>
                <a:gd name="T50" fmla="*/ 269650 w 473"/>
                <a:gd name="T51" fmla="*/ 279322 h 389"/>
                <a:gd name="T52" fmla="*/ 249764 w 473"/>
                <a:gd name="T53" fmla="*/ 284097 h 389"/>
                <a:gd name="T54" fmla="*/ 225106 w 473"/>
                <a:gd name="T55" fmla="*/ 284893 h 389"/>
                <a:gd name="T56" fmla="*/ 198857 w 473"/>
                <a:gd name="T57" fmla="*/ 281709 h 389"/>
                <a:gd name="T58" fmla="*/ 169426 w 473"/>
                <a:gd name="T59" fmla="*/ 276139 h 389"/>
                <a:gd name="T60" fmla="*/ 138404 w 473"/>
                <a:gd name="T61" fmla="*/ 268181 h 389"/>
                <a:gd name="T62" fmla="*/ 104996 w 473"/>
                <a:gd name="T63" fmla="*/ 260223 h 389"/>
                <a:gd name="T64" fmla="*/ 71588 w 473"/>
                <a:gd name="T65" fmla="*/ 252265 h 389"/>
                <a:gd name="T66" fmla="*/ 34999 w 473"/>
                <a:gd name="T67" fmla="*/ 246695 h 389"/>
                <a:gd name="T68" fmla="*/ 0 w 473"/>
                <a:gd name="T69" fmla="*/ 243511 h 389"/>
                <a:gd name="T70" fmla="*/ 0 w 473"/>
                <a:gd name="T71" fmla="*/ 242716 h 389"/>
                <a:gd name="T72" fmla="*/ 0 w 473"/>
                <a:gd name="T73" fmla="*/ 269773 h 3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3"/>
                <a:gd name="T112" fmla="*/ 0 h 389"/>
                <a:gd name="T113" fmla="*/ 473 w 473"/>
                <a:gd name="T114" fmla="*/ 389 h 3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3" h="389">
                  <a:moveTo>
                    <a:pt x="0" y="339"/>
                  </a:moveTo>
                  <a:lnTo>
                    <a:pt x="0" y="337"/>
                  </a:lnTo>
                  <a:lnTo>
                    <a:pt x="42" y="341"/>
                  </a:lnTo>
                  <a:lnTo>
                    <a:pt x="82" y="348"/>
                  </a:lnTo>
                  <a:lnTo>
                    <a:pt x="124" y="358"/>
                  </a:lnTo>
                  <a:lnTo>
                    <a:pt x="166" y="369"/>
                  </a:lnTo>
                  <a:lnTo>
                    <a:pt x="205" y="379"/>
                  </a:lnTo>
                  <a:lnTo>
                    <a:pt x="244" y="386"/>
                  </a:lnTo>
                  <a:lnTo>
                    <a:pt x="283" y="389"/>
                  </a:lnTo>
                  <a:lnTo>
                    <a:pt x="320" y="388"/>
                  </a:lnTo>
                  <a:lnTo>
                    <a:pt x="356" y="380"/>
                  </a:lnTo>
                  <a:lnTo>
                    <a:pt x="387" y="360"/>
                  </a:lnTo>
                  <a:lnTo>
                    <a:pt x="413" y="331"/>
                  </a:lnTo>
                  <a:lnTo>
                    <a:pt x="437" y="292"/>
                  </a:lnTo>
                  <a:lnTo>
                    <a:pt x="452" y="240"/>
                  </a:lnTo>
                  <a:lnTo>
                    <a:pt x="464" y="176"/>
                  </a:lnTo>
                  <a:lnTo>
                    <a:pt x="470" y="96"/>
                  </a:lnTo>
                  <a:lnTo>
                    <a:pt x="473" y="0"/>
                  </a:lnTo>
                  <a:lnTo>
                    <a:pt x="434" y="0"/>
                  </a:lnTo>
                  <a:lnTo>
                    <a:pt x="434" y="96"/>
                  </a:lnTo>
                  <a:lnTo>
                    <a:pt x="427" y="173"/>
                  </a:lnTo>
                  <a:lnTo>
                    <a:pt x="416" y="235"/>
                  </a:lnTo>
                  <a:lnTo>
                    <a:pt x="401" y="282"/>
                  </a:lnTo>
                  <a:lnTo>
                    <a:pt x="382" y="315"/>
                  </a:lnTo>
                  <a:lnTo>
                    <a:pt x="362" y="336"/>
                  </a:lnTo>
                  <a:lnTo>
                    <a:pt x="339" y="351"/>
                  </a:lnTo>
                  <a:lnTo>
                    <a:pt x="314" y="357"/>
                  </a:lnTo>
                  <a:lnTo>
                    <a:pt x="283" y="358"/>
                  </a:lnTo>
                  <a:lnTo>
                    <a:pt x="250" y="354"/>
                  </a:lnTo>
                  <a:lnTo>
                    <a:pt x="213" y="347"/>
                  </a:lnTo>
                  <a:lnTo>
                    <a:pt x="174" y="337"/>
                  </a:lnTo>
                  <a:lnTo>
                    <a:pt x="132" y="327"/>
                  </a:lnTo>
                  <a:lnTo>
                    <a:pt x="90" y="317"/>
                  </a:lnTo>
                  <a:lnTo>
                    <a:pt x="44" y="310"/>
                  </a:lnTo>
                  <a:lnTo>
                    <a:pt x="0" y="306"/>
                  </a:lnTo>
                  <a:lnTo>
                    <a:pt x="0" y="305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99"/>
            <p:cNvSpPr>
              <a:spLocks/>
            </p:cNvSpPr>
            <p:nvPr/>
          </p:nvSpPr>
          <p:spPr bwMode="auto">
            <a:xfrm>
              <a:off x="805897" y="5000984"/>
              <a:ext cx="2771775" cy="33337"/>
            </a:xfrm>
            <a:custGeom>
              <a:avLst/>
              <a:gdLst>
                <a:gd name="T0" fmla="*/ 0 w 3492"/>
                <a:gd name="T1" fmla="*/ 13180 h 43"/>
                <a:gd name="T2" fmla="*/ 0 w 3492"/>
                <a:gd name="T3" fmla="*/ 26359 h 43"/>
                <a:gd name="T4" fmla="*/ 2771775 w 3492"/>
                <a:gd name="T5" fmla="*/ 33337 h 43"/>
                <a:gd name="T6" fmla="*/ 2771775 w 3492"/>
                <a:gd name="T7" fmla="*/ 6978 h 43"/>
                <a:gd name="T8" fmla="*/ 0 w 3492"/>
                <a:gd name="T9" fmla="*/ 0 h 43"/>
                <a:gd name="T10" fmla="*/ 0 w 3492"/>
                <a:gd name="T11" fmla="*/ 1318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2"/>
                <a:gd name="T19" fmla="*/ 0 h 43"/>
                <a:gd name="T20" fmla="*/ 3492 w 349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2" h="43">
                  <a:moveTo>
                    <a:pt x="0" y="17"/>
                  </a:moveTo>
                  <a:lnTo>
                    <a:pt x="0" y="34"/>
                  </a:lnTo>
                  <a:lnTo>
                    <a:pt x="3492" y="43"/>
                  </a:lnTo>
                  <a:lnTo>
                    <a:pt x="3492" y="9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00"/>
            <p:cNvSpPr>
              <a:spLocks/>
            </p:cNvSpPr>
            <p:nvPr/>
          </p:nvSpPr>
          <p:spPr bwMode="auto">
            <a:xfrm>
              <a:off x="5296934" y="4770796"/>
              <a:ext cx="311150" cy="312738"/>
            </a:xfrm>
            <a:custGeom>
              <a:avLst/>
              <a:gdLst>
                <a:gd name="T0" fmla="*/ 311150 w 391"/>
                <a:gd name="T1" fmla="*/ 236538 h 394"/>
                <a:gd name="T2" fmla="*/ 311150 w 391"/>
                <a:gd name="T3" fmla="*/ 238125 h 394"/>
                <a:gd name="T4" fmla="*/ 276931 w 391"/>
                <a:gd name="T5" fmla="*/ 240507 h 394"/>
                <a:gd name="T6" fmla="*/ 244304 w 391"/>
                <a:gd name="T7" fmla="*/ 247650 h 394"/>
                <a:gd name="T8" fmla="*/ 214065 w 391"/>
                <a:gd name="T9" fmla="*/ 257175 h 394"/>
                <a:gd name="T10" fmla="*/ 185417 w 391"/>
                <a:gd name="T11" fmla="*/ 266700 h 394"/>
                <a:gd name="T12" fmla="*/ 159952 w 391"/>
                <a:gd name="T13" fmla="*/ 275432 h 394"/>
                <a:gd name="T14" fmla="*/ 135283 w 391"/>
                <a:gd name="T15" fmla="*/ 282575 h 394"/>
                <a:gd name="T16" fmla="*/ 115388 w 391"/>
                <a:gd name="T17" fmla="*/ 287338 h 394"/>
                <a:gd name="T18" fmla="*/ 97881 w 391"/>
                <a:gd name="T19" fmla="*/ 287338 h 394"/>
                <a:gd name="T20" fmla="*/ 84353 w 391"/>
                <a:gd name="T21" fmla="*/ 284163 h 394"/>
                <a:gd name="T22" fmla="*/ 72416 w 391"/>
                <a:gd name="T23" fmla="*/ 274638 h 394"/>
                <a:gd name="T24" fmla="*/ 59684 w 391"/>
                <a:gd name="T25" fmla="*/ 258763 h 394"/>
                <a:gd name="T26" fmla="*/ 50134 w 391"/>
                <a:gd name="T27" fmla="*/ 230982 h 394"/>
                <a:gd name="T28" fmla="*/ 39789 w 391"/>
                <a:gd name="T29" fmla="*/ 192882 h 394"/>
                <a:gd name="T30" fmla="*/ 34219 w 391"/>
                <a:gd name="T31" fmla="*/ 142875 h 394"/>
                <a:gd name="T32" fmla="*/ 29444 w 391"/>
                <a:gd name="T33" fmla="*/ 78581 h 394"/>
                <a:gd name="T34" fmla="*/ 31035 w 391"/>
                <a:gd name="T35" fmla="*/ 0 h 394"/>
                <a:gd name="T36" fmla="*/ 0 w 391"/>
                <a:gd name="T37" fmla="*/ 0 h 394"/>
                <a:gd name="T38" fmla="*/ 796 w 391"/>
                <a:gd name="T39" fmla="*/ 78581 h 394"/>
                <a:gd name="T40" fmla="*/ 5570 w 391"/>
                <a:gd name="T41" fmla="*/ 142875 h 394"/>
                <a:gd name="T42" fmla="*/ 11141 w 391"/>
                <a:gd name="T43" fmla="*/ 196850 h 394"/>
                <a:gd name="T44" fmla="*/ 20690 w 391"/>
                <a:gd name="T45" fmla="*/ 236538 h 394"/>
                <a:gd name="T46" fmla="*/ 33423 w 391"/>
                <a:gd name="T47" fmla="*/ 268288 h 394"/>
                <a:gd name="T48" fmla="*/ 50134 w 391"/>
                <a:gd name="T49" fmla="*/ 291307 h 394"/>
                <a:gd name="T50" fmla="*/ 70824 w 391"/>
                <a:gd name="T51" fmla="*/ 307182 h 394"/>
                <a:gd name="T52" fmla="*/ 95494 w 391"/>
                <a:gd name="T53" fmla="*/ 312738 h 394"/>
                <a:gd name="T54" fmla="*/ 117775 w 391"/>
                <a:gd name="T55" fmla="*/ 312738 h 394"/>
                <a:gd name="T56" fmla="*/ 144036 w 391"/>
                <a:gd name="T57" fmla="*/ 307975 h 394"/>
                <a:gd name="T58" fmla="*/ 168705 w 391"/>
                <a:gd name="T59" fmla="*/ 300038 h 394"/>
                <a:gd name="T60" fmla="*/ 196558 w 391"/>
                <a:gd name="T61" fmla="*/ 291307 h 394"/>
                <a:gd name="T62" fmla="*/ 223614 w 391"/>
                <a:gd name="T63" fmla="*/ 281782 h 394"/>
                <a:gd name="T64" fmla="*/ 253058 w 391"/>
                <a:gd name="T65" fmla="*/ 272257 h 394"/>
                <a:gd name="T66" fmla="*/ 280910 w 391"/>
                <a:gd name="T67" fmla="*/ 265907 h 394"/>
                <a:gd name="T68" fmla="*/ 311150 w 391"/>
                <a:gd name="T69" fmla="*/ 262732 h 394"/>
                <a:gd name="T70" fmla="*/ 311150 w 391"/>
                <a:gd name="T71" fmla="*/ 263525 h 394"/>
                <a:gd name="T72" fmla="*/ 311150 w 391"/>
                <a:gd name="T73" fmla="*/ 236538 h 3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1"/>
                <a:gd name="T112" fmla="*/ 0 h 394"/>
                <a:gd name="T113" fmla="*/ 391 w 391"/>
                <a:gd name="T114" fmla="*/ 394 h 3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1" h="394">
                  <a:moveTo>
                    <a:pt x="391" y="298"/>
                  </a:moveTo>
                  <a:lnTo>
                    <a:pt x="391" y="300"/>
                  </a:lnTo>
                  <a:lnTo>
                    <a:pt x="348" y="303"/>
                  </a:lnTo>
                  <a:lnTo>
                    <a:pt x="307" y="312"/>
                  </a:lnTo>
                  <a:lnTo>
                    <a:pt x="269" y="324"/>
                  </a:lnTo>
                  <a:lnTo>
                    <a:pt x="233" y="336"/>
                  </a:lnTo>
                  <a:lnTo>
                    <a:pt x="201" y="347"/>
                  </a:lnTo>
                  <a:lnTo>
                    <a:pt x="170" y="356"/>
                  </a:lnTo>
                  <a:lnTo>
                    <a:pt x="145" y="362"/>
                  </a:lnTo>
                  <a:lnTo>
                    <a:pt x="123" y="362"/>
                  </a:lnTo>
                  <a:lnTo>
                    <a:pt x="106" y="358"/>
                  </a:lnTo>
                  <a:lnTo>
                    <a:pt x="91" y="346"/>
                  </a:lnTo>
                  <a:lnTo>
                    <a:pt x="75" y="326"/>
                  </a:lnTo>
                  <a:lnTo>
                    <a:pt x="63" y="291"/>
                  </a:lnTo>
                  <a:lnTo>
                    <a:pt x="50" y="243"/>
                  </a:lnTo>
                  <a:lnTo>
                    <a:pt x="43" y="180"/>
                  </a:lnTo>
                  <a:lnTo>
                    <a:pt x="37" y="99"/>
                  </a:lnTo>
                  <a:lnTo>
                    <a:pt x="39" y="0"/>
                  </a:lnTo>
                  <a:lnTo>
                    <a:pt x="0" y="0"/>
                  </a:lnTo>
                  <a:lnTo>
                    <a:pt x="1" y="99"/>
                  </a:lnTo>
                  <a:lnTo>
                    <a:pt x="7" y="180"/>
                  </a:lnTo>
                  <a:lnTo>
                    <a:pt x="14" y="248"/>
                  </a:lnTo>
                  <a:lnTo>
                    <a:pt x="26" y="298"/>
                  </a:lnTo>
                  <a:lnTo>
                    <a:pt x="42" y="338"/>
                  </a:lnTo>
                  <a:lnTo>
                    <a:pt x="63" y="367"/>
                  </a:lnTo>
                  <a:lnTo>
                    <a:pt x="89" y="387"/>
                  </a:lnTo>
                  <a:lnTo>
                    <a:pt x="120" y="394"/>
                  </a:lnTo>
                  <a:lnTo>
                    <a:pt x="148" y="394"/>
                  </a:lnTo>
                  <a:lnTo>
                    <a:pt x="181" y="388"/>
                  </a:lnTo>
                  <a:lnTo>
                    <a:pt x="212" y="378"/>
                  </a:lnTo>
                  <a:lnTo>
                    <a:pt x="247" y="367"/>
                  </a:lnTo>
                  <a:lnTo>
                    <a:pt x="281" y="355"/>
                  </a:lnTo>
                  <a:lnTo>
                    <a:pt x="318" y="343"/>
                  </a:lnTo>
                  <a:lnTo>
                    <a:pt x="353" y="335"/>
                  </a:lnTo>
                  <a:lnTo>
                    <a:pt x="391" y="331"/>
                  </a:lnTo>
                  <a:lnTo>
                    <a:pt x="391" y="332"/>
                  </a:lnTo>
                  <a:lnTo>
                    <a:pt x="391" y="298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01"/>
            <p:cNvSpPr>
              <a:spLocks/>
            </p:cNvSpPr>
            <p:nvPr/>
          </p:nvSpPr>
          <p:spPr bwMode="auto">
            <a:xfrm>
              <a:off x="5608084" y="5007334"/>
              <a:ext cx="2513013" cy="26987"/>
            </a:xfrm>
            <a:custGeom>
              <a:avLst/>
              <a:gdLst>
                <a:gd name="T0" fmla="*/ 2513013 w 3166"/>
                <a:gd name="T1" fmla="*/ 13494 h 34"/>
                <a:gd name="T2" fmla="*/ 2513013 w 3166"/>
                <a:gd name="T3" fmla="*/ 0 h 34"/>
                <a:gd name="T4" fmla="*/ 0 w 3166"/>
                <a:gd name="T5" fmla="*/ 0 h 34"/>
                <a:gd name="T6" fmla="*/ 0 w 3166"/>
                <a:gd name="T7" fmla="*/ 26987 h 34"/>
                <a:gd name="T8" fmla="*/ 2513013 w 3166"/>
                <a:gd name="T9" fmla="*/ 26987 h 34"/>
                <a:gd name="T10" fmla="*/ 2513013 w 3166"/>
                <a:gd name="T11" fmla="*/ 1349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6"/>
                <a:gd name="T19" fmla="*/ 0 h 34"/>
                <a:gd name="T20" fmla="*/ 3166 w 316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6" h="34">
                  <a:moveTo>
                    <a:pt x="3166" y="17"/>
                  </a:moveTo>
                  <a:lnTo>
                    <a:pt x="316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3166" y="34"/>
                  </a:lnTo>
                  <a:lnTo>
                    <a:pt x="3166" y="17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102"/>
            <p:cNvSpPr>
              <a:spLocks noChangeArrowheads="1"/>
            </p:cNvSpPr>
            <p:nvPr/>
          </p:nvSpPr>
          <p:spPr bwMode="auto">
            <a:xfrm>
              <a:off x="5263597" y="4748571"/>
              <a:ext cx="88900" cy="889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0" name="Oval 103"/>
            <p:cNvSpPr>
              <a:spLocks noChangeArrowheads="1"/>
            </p:cNvSpPr>
            <p:nvPr/>
          </p:nvSpPr>
          <p:spPr bwMode="auto">
            <a:xfrm flipH="1">
              <a:off x="3893584" y="4750159"/>
              <a:ext cx="88900" cy="889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62" name="Picture 9" descr="R:\Логотип_Подпись\стратум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435" y="4448448"/>
              <a:ext cx="648072" cy="500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Прямоугольник с двумя скругленными соседними углами 68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0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Стрелка вправо 70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право 71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с двумя скругленными соседними углами 72"/>
          <p:cNvSpPr/>
          <p:nvPr/>
        </p:nvSpPr>
        <p:spPr>
          <a:xfrm rot="10800000">
            <a:off x="446417" y="-4"/>
            <a:ext cx="4125581" cy="846008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467544" y="188640"/>
            <a:ext cx="4176464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Почему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СТРАТУМ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76" name="Прямоугольник с двумя скругленными соседними углами 75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Прямоугольник с двумя скругленными соседними углами 77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Прямоугольник с двумя скругленными соседними углами 84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Прямоугольник с двумя скругленными соседними углами 85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7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9" grpId="0" animBg="1"/>
      <p:bldP spid="71" grpId="0" animBg="1"/>
      <p:bldP spid="72" grpId="0" animBg="1"/>
      <p:bldP spid="73" grpId="0" animBg="1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368" y="184482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Отличия кроются в деталях:</a:t>
            </a:r>
          </a:p>
          <a:p>
            <a:endParaRPr lang="ru-RU" dirty="0">
              <a:solidFill>
                <a:schemeClr val="tx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Точность локализации вторжения – </a:t>
            </a:r>
            <a:r>
              <a:rPr lang="ru-RU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метра</a:t>
            </a:r>
            <a:r>
              <a:rPr lang="ru-RU" dirty="0" smtClean="0">
                <a:solidFill>
                  <a:srgbClr val="3A6E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Программная настройка </a:t>
            </a:r>
            <a:r>
              <a:rPr lang="ru-RU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каждого метра </a:t>
            </a: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кабеля.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Произвольная </a:t>
            </a:r>
            <a:r>
              <a:rPr lang="ru-RU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конфигурация зон</a:t>
            </a:r>
            <a:r>
              <a:rPr lang="ru-RU" dirty="0" smtClean="0">
                <a:solidFill>
                  <a:srgbClr val="3A6E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охраны.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требуется прокладка </a:t>
            </a:r>
            <a:r>
              <a:rPr lang="ru-RU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коммуникаций</a:t>
            </a:r>
            <a:r>
              <a:rPr lang="ru-RU" dirty="0" smtClean="0">
                <a:solidFill>
                  <a:srgbClr val="3A6E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вдоль всего периметра.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требуется </a:t>
            </a:r>
            <a:r>
              <a:rPr lang="ru-RU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подготовка ограждения</a:t>
            </a:r>
            <a:r>
              <a:rPr lang="ru-RU" dirty="0" smtClean="0">
                <a:solidFill>
                  <a:srgbClr val="3A6E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(ремонт или замена).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Единственная система, имеющая </a:t>
            </a:r>
            <a:r>
              <a:rPr lang="ru-RU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бронированный кабель</a:t>
            </a:r>
            <a:r>
              <a:rPr lang="ru-RU" dirty="0" smtClean="0">
                <a:solidFill>
                  <a:srgbClr val="3A6E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для монтажа по АКЛ.</a:t>
            </a:r>
          </a:p>
        </p:txBody>
      </p:sp>
      <p:pic>
        <p:nvPicPr>
          <p:cNvPr id="12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446417" y="-4"/>
            <a:ext cx="4125581" cy="846008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188640"/>
            <a:ext cx="4176464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Почему СТРАТУМ?</a:t>
            </a: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соседними углами 25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с двумя скругленными соседними углами 26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3" grpId="0" animBg="1"/>
      <p:bldP spid="14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с двумя скругленными соседними углами 26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8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300420" y="1600523"/>
            <a:ext cx="4562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Провод считывания из лужёной меди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322752" y="1252711"/>
            <a:ext cx="4346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Плотная полиэтиленовая оболочка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297487" y="2691647"/>
            <a:ext cx="3160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Оплетка из луженой меди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283252" y="2999424"/>
            <a:ext cx="4670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Алюминиевая </a:t>
            </a:r>
            <a:r>
              <a:rPr lang="ru-RU" sz="1400" b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фольга</a:t>
            </a:r>
            <a:endParaRPr lang="ru-RU" sz="1400" b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3249613" y="2969941"/>
            <a:ext cx="229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 b="0" dirty="0">
                <a:solidFill>
                  <a:schemeClr val="tx1">
                    <a:lumMod val="75000"/>
                  </a:schemeClr>
                </a:solidFill>
              </a:rPr>
              <a:t>Лавсановая лента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305934" y="2378836"/>
            <a:ext cx="459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Плотный полиэтиленовый сердечник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5300420" y="1988841"/>
            <a:ext cx="3520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Центральный </a:t>
            </a:r>
            <a:r>
              <a:rPr lang="ru-RU" sz="1400" b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проводник</a:t>
            </a:r>
            <a:endParaRPr lang="ru-RU" sz="1400" b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249613" y="3984354"/>
            <a:ext cx="1106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 b="0" dirty="0">
                <a:solidFill>
                  <a:schemeClr val="tx1">
                    <a:lumMod val="75000"/>
                  </a:schemeClr>
                </a:solidFill>
              </a:rPr>
              <a:t>Канавка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105420" y="4687175"/>
            <a:ext cx="49306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Кабель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является:</a:t>
            </a:r>
          </a:p>
          <a:p>
            <a:pPr marL="342900" indent="-342900" algn="r">
              <a:spcBef>
                <a:spcPct val="50000"/>
              </a:spcBef>
              <a:buAutoNum type="arabicPeriod"/>
            </a:pPr>
            <a:r>
              <a:rPr lang="ru-RU" sz="1600" b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Датчиком </a:t>
            </a:r>
            <a:r>
              <a:rPr lang="ru-RU" sz="16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1600" b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торжения </a:t>
            </a:r>
          </a:p>
          <a:p>
            <a:pPr marL="342900" indent="-342900" algn="r">
              <a:spcBef>
                <a:spcPct val="50000"/>
              </a:spcBef>
              <a:buAutoNum type="arabicPeriod"/>
            </a:pPr>
            <a:r>
              <a:rPr lang="ru-RU" sz="1600" b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Линией питания</a:t>
            </a:r>
          </a:p>
          <a:p>
            <a:pPr marL="342900" indent="-342900" algn="r">
              <a:spcBef>
                <a:spcPct val="50000"/>
              </a:spcBef>
              <a:buAutoNum type="arabicPeriod"/>
            </a:pPr>
            <a:r>
              <a:rPr lang="ru-RU" sz="1600" b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Линией передачи данных</a:t>
            </a:r>
            <a:endParaRPr lang="ru-RU" sz="1600" b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C:\Users\andrey.pisarets\Desktop\Картинки для презентации\315-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2711"/>
            <a:ext cx="4952793" cy="3400425"/>
          </a:xfrm>
          <a:prstGeom prst="roundRect">
            <a:avLst>
              <a:gd name="adj" fmla="val 204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312315" y="3516512"/>
            <a:ext cx="28600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b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Броня</a:t>
            </a:r>
            <a:endParaRPr lang="ru-RU" sz="1400" b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rot="10800000" flipV="1">
            <a:off x="1691680" y="1419183"/>
            <a:ext cx="3631072" cy="1390693"/>
          </a:xfrm>
          <a:prstGeom prst="bentConnector3">
            <a:avLst>
              <a:gd name="adj1" fmla="val 10003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41991" idx="1"/>
          </p:cNvCxnSpPr>
          <p:nvPr/>
        </p:nvCxnSpPr>
        <p:spPr>
          <a:xfrm rot="10800000" flipV="1">
            <a:off x="3707904" y="1754412"/>
            <a:ext cx="1592516" cy="542206"/>
          </a:xfrm>
          <a:prstGeom prst="bentConnector3">
            <a:avLst>
              <a:gd name="adj1" fmla="val 99961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52" name="Соединительная линия уступом 23551"/>
          <p:cNvCxnSpPr>
            <a:stCxn id="41998" idx="1"/>
          </p:cNvCxnSpPr>
          <p:nvPr/>
        </p:nvCxnSpPr>
        <p:spPr>
          <a:xfrm rot="10800000" flipV="1">
            <a:off x="4504162" y="2142730"/>
            <a:ext cx="796258" cy="236106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56" name="Соединительная линия уступом 23555"/>
          <p:cNvCxnSpPr/>
          <p:nvPr/>
        </p:nvCxnSpPr>
        <p:spPr>
          <a:xfrm rot="10800000" flipV="1">
            <a:off x="3249614" y="2539075"/>
            <a:ext cx="2033639" cy="147538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58" name="Соединительная линия уступом 23557"/>
          <p:cNvCxnSpPr>
            <a:stCxn id="41995" idx="1"/>
          </p:cNvCxnSpPr>
          <p:nvPr/>
        </p:nvCxnSpPr>
        <p:spPr>
          <a:xfrm rot="10800000" flipV="1">
            <a:off x="2339752" y="3153312"/>
            <a:ext cx="2943500" cy="363199"/>
          </a:xfrm>
          <a:prstGeom prst="bentConnector3">
            <a:avLst>
              <a:gd name="adj1" fmla="val 12463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0" name="Соединительная линия уступом 23559"/>
          <p:cNvCxnSpPr>
            <a:stCxn id="32" idx="1"/>
          </p:cNvCxnSpPr>
          <p:nvPr/>
        </p:nvCxnSpPr>
        <p:spPr>
          <a:xfrm rot="10800000" flipV="1">
            <a:off x="2051721" y="3670401"/>
            <a:ext cx="3260595" cy="6918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rot="10800000" flipV="1">
            <a:off x="2267744" y="2845533"/>
            <a:ext cx="3015508" cy="445623"/>
          </a:xfrm>
          <a:prstGeom prst="bentConnector3">
            <a:avLst>
              <a:gd name="adj1" fmla="val 44314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29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 rot="10800000">
            <a:off x="446417" y="-4"/>
            <a:ext cx="4125581" cy="836716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67544" y="188640"/>
            <a:ext cx="4176464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Устройство кабеля</a:t>
            </a: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Прямоугольник с двумя скругленными соседними углами 36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Прямоугольник с двумя скругленными соседними углами 44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1991" grpId="0"/>
      <p:bldP spid="41993" grpId="0"/>
      <p:bldP spid="41994" grpId="0"/>
      <p:bldP spid="41995" grpId="0"/>
      <p:bldP spid="41996" grpId="0"/>
      <p:bldP spid="41997" grpId="0"/>
      <p:bldP spid="41998" grpId="0"/>
      <p:bldP spid="41999" grpId="0"/>
      <p:bldP spid="42007" grpId="0"/>
      <p:bldP spid="32" grpId="0"/>
      <p:bldP spid="30" grpId="0" animBg="1"/>
      <p:bldP spid="31" grpId="0" animBg="1"/>
      <p:bldP spid="33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63674" y="4995173"/>
            <a:ext cx="8284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Детектирующий импульс передается </a:t>
            </a:r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центральному проводнику, что создаёт электромагнитное поле, которое распространяется вдоль 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кабеля между центральной жилой и оплеткой. </a:t>
            </a:r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Любая 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механическая деформация </a:t>
            </a:r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кабеля приводит 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тому, что часть импульса отражается и </a:t>
            </a:r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двигается обратно 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</a:t>
            </a:r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приемнику.</a:t>
            </a:r>
            <a:endParaRPr lang="ru-RU" sz="14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22885" y="1196752"/>
            <a:ext cx="7033491" cy="3773740"/>
            <a:chOff x="274813" y="1412776"/>
            <a:chExt cx="7033491" cy="377374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74813" y="1412776"/>
              <a:ext cx="7033491" cy="3773740"/>
              <a:chOff x="247649" y="1412776"/>
              <a:chExt cx="7033491" cy="3773740"/>
            </a:xfrm>
          </p:grpSpPr>
          <p:pic>
            <p:nvPicPr>
              <p:cNvPr id="4100" name="Picture 4" descr="&amp;Pcy;&amp;rcy;&amp;ocy;&amp;tscy;&amp;iecy;&amp;scy;&amp;scy; &amp;ocy;&amp;bcy;&amp;ncy;&amp;acy;&amp;rcy;&amp;ucy;&amp;zhcy;&amp;iecy;&amp;ncy;&amp;icy;&amp;yacy;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649" y="1412776"/>
                <a:ext cx="7033491" cy="3773740"/>
              </a:xfrm>
              <a:prstGeom prst="roundRect">
                <a:avLst>
                  <a:gd name="adj" fmla="val 3116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/>
            </p:spPr>
          </p:pic>
          <p:pic>
            <p:nvPicPr>
              <p:cNvPr id="149" name="Picture 9" descr="R:\Логотип_Подпись\стратум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4433981"/>
                <a:ext cx="648072" cy="50092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683568" y="4077072"/>
                <a:ext cx="1070545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/>
                  <a:t>Блок Обработки</a:t>
                </a:r>
                <a:endParaRPr lang="ru-RU" sz="800" dirty="0"/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2308174" y="4969873"/>
              <a:ext cx="2695874" cy="216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 rot="10800000">
            <a:off x="446417" y="-4"/>
            <a:ext cx="6501846" cy="980732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44624"/>
            <a:ext cx="6408712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 работы системы - проводная радиолокация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соседними углами 25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 animBg="1"/>
      <p:bldP spid="16" grpId="0" animBg="1"/>
      <p:bldP spid="17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152820" y="1484784"/>
            <a:ext cx="28116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Электромагнитная волна в медном коаксиальном кабеле распространяется со скоростью около 2/3 от скорости света, т.е. 2х10</a:t>
            </a:r>
            <a:r>
              <a:rPr lang="ru-RU" sz="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м/с. </a:t>
            </a:r>
            <a:endParaRPr lang="en-US" sz="14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означает, что 1 метр кабеля импульс проходит за 5 </a:t>
            </a:r>
            <a:r>
              <a:rPr lang="ru-RU" sz="1400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нс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3674" y="4697849"/>
            <a:ext cx="8356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Определив временную задержку </a:t>
            </a:r>
            <a:r>
              <a:rPr lang="ru-RU" sz="1600" dirty="0">
                <a:solidFill>
                  <a:schemeClr val="tx2"/>
                </a:solidFill>
              </a:rPr>
              <a:t>между началом импульса и приемом </a:t>
            </a:r>
            <a:r>
              <a:rPr lang="ru-RU" sz="1600" dirty="0" smtClean="0">
                <a:solidFill>
                  <a:schemeClr val="tx2"/>
                </a:solidFill>
              </a:rPr>
              <a:t>сигнала, отраженного </a:t>
            </a:r>
            <a:r>
              <a:rPr lang="ru-RU" sz="1600" dirty="0">
                <a:solidFill>
                  <a:schemeClr val="tx2"/>
                </a:solidFill>
              </a:rPr>
              <a:t>от деформированного участка </a:t>
            </a:r>
            <a:r>
              <a:rPr lang="ru-RU" sz="1600" dirty="0" smtClean="0">
                <a:solidFill>
                  <a:schemeClr val="tx2"/>
                </a:solidFill>
              </a:rPr>
              <a:t>кабеля, процессор определяет расстояние от Блока Обработки (БО)  до точки деформации. </a:t>
            </a:r>
            <a:r>
              <a:rPr lang="ru-RU" sz="1600" dirty="0">
                <a:solidFill>
                  <a:schemeClr val="tx2"/>
                </a:solidFill>
              </a:rPr>
              <a:t>Такой</a:t>
            </a:r>
            <a:r>
              <a:rPr lang="ru-RU" sz="1600" dirty="0">
                <a:solidFill>
                  <a:srgbClr val="3A6EAC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принцип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носит название импульсной </a:t>
            </a:r>
            <a:r>
              <a:rPr lang="ru-RU" sz="1600" dirty="0" err="1" smtClean="0">
                <a:solidFill>
                  <a:schemeClr val="tx2"/>
                </a:solidFill>
              </a:rPr>
              <a:t>рефлектометрии</a:t>
            </a:r>
            <a:r>
              <a:rPr lang="ru-RU" sz="1600" dirty="0" smtClean="0">
                <a:solidFill>
                  <a:schemeClr val="tx2"/>
                </a:solidFill>
              </a:rPr>
              <a:t>, или </a:t>
            </a:r>
            <a:r>
              <a:rPr lang="ru-RU" sz="1600" b="1" dirty="0" smtClean="0">
                <a:solidFill>
                  <a:srgbClr val="FF0000"/>
                </a:solidFill>
              </a:rPr>
              <a:t>проводной радиолокации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13869" y="1412776"/>
            <a:ext cx="5905170" cy="3168352"/>
            <a:chOff x="213869" y="1412776"/>
            <a:chExt cx="5905170" cy="316835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13869" y="1412776"/>
              <a:ext cx="5905170" cy="3168352"/>
              <a:chOff x="247650" y="1412776"/>
              <a:chExt cx="5905170" cy="3168352"/>
            </a:xfrm>
          </p:grpSpPr>
          <p:pic>
            <p:nvPicPr>
              <p:cNvPr id="4100" name="Picture 4" descr="&amp;Pcy;&amp;rcy;&amp;ocy;&amp;tscy;&amp;iecy;&amp;scy;&amp;scy; &amp;ocy;&amp;bcy;&amp;ncy;&amp;acy;&amp;rcy;&amp;ucy;&amp;zhcy;&amp;iecy;&amp;ncy;&amp;icy;&amp;yacy;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650" y="1412776"/>
                <a:ext cx="5905170" cy="3168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9" descr="R:\Логотип_Подпись\стратум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059" y="3933056"/>
                <a:ext cx="648072" cy="500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549127" y="3645024"/>
                <a:ext cx="1070545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/>
                  <a:t>Блок Обработки</a:t>
                </a:r>
                <a:endParaRPr lang="ru-RU" sz="800" dirty="0"/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2123728" y="4433981"/>
              <a:ext cx="2088232" cy="1471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 rot="10800000">
            <a:off x="446417" y="-4"/>
            <a:ext cx="6501846" cy="980732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7544" y="44624"/>
            <a:ext cx="6408712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 работы системы - проводная радиолокация</a:t>
            </a:r>
          </a:p>
        </p:txBody>
      </p:sp>
      <p:sp>
        <p:nvSpPr>
          <p:cNvPr id="26" name="Прямоугольник с двумя скругленными соседними углами 25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с двумя скругленными соседними углами 35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1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5" grpId="0" animBg="1"/>
      <p:bldP spid="17" grpId="0" animBg="1"/>
      <p:bldP spid="18" grpId="0" animBg="1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8659" y="3487738"/>
            <a:ext cx="8089900" cy="2041525"/>
            <a:chOff x="439738" y="4016375"/>
            <a:chExt cx="8089900" cy="2041525"/>
          </a:xfrm>
        </p:grpSpPr>
        <p:sp>
          <p:nvSpPr>
            <p:cNvPr id="22531" name="Rectangle 6"/>
            <p:cNvSpPr>
              <a:spLocks noChangeArrowheads="1"/>
            </p:cNvSpPr>
            <p:nvPr/>
          </p:nvSpPr>
          <p:spPr bwMode="auto">
            <a:xfrm>
              <a:off x="439738" y="5610225"/>
              <a:ext cx="400050" cy="29845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2" name="Rectangle 7"/>
            <p:cNvSpPr>
              <a:spLocks noChangeArrowheads="1"/>
            </p:cNvSpPr>
            <p:nvPr/>
          </p:nvSpPr>
          <p:spPr bwMode="auto">
            <a:xfrm>
              <a:off x="8154988" y="5610225"/>
              <a:ext cx="374650" cy="29845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2533" name="Group 8"/>
            <p:cNvGrpSpPr>
              <a:grpSpLocks/>
            </p:cNvGrpSpPr>
            <p:nvPr/>
          </p:nvGrpSpPr>
          <p:grpSpPr bwMode="auto">
            <a:xfrm>
              <a:off x="3671888" y="4913313"/>
              <a:ext cx="1954213" cy="750887"/>
              <a:chOff x="2412" y="2545"/>
              <a:chExt cx="1231" cy="473"/>
            </a:xfrm>
          </p:grpSpPr>
          <p:sp>
            <p:nvSpPr>
              <p:cNvPr id="22620" name="Freeform 9"/>
              <p:cNvSpPr>
                <a:spLocks noEditPoints="1"/>
              </p:cNvSpPr>
              <p:nvPr/>
            </p:nvSpPr>
            <p:spPr bwMode="auto">
              <a:xfrm>
                <a:off x="2412" y="2545"/>
                <a:ext cx="1231" cy="473"/>
              </a:xfrm>
              <a:custGeom>
                <a:avLst/>
                <a:gdLst>
                  <a:gd name="T0" fmla="*/ 100 w 2462"/>
                  <a:gd name="T1" fmla="*/ 252 h 947"/>
                  <a:gd name="T2" fmla="*/ 1129 w 2462"/>
                  <a:gd name="T3" fmla="*/ 250 h 947"/>
                  <a:gd name="T4" fmla="*/ 1129 w 2462"/>
                  <a:gd name="T5" fmla="*/ 250 h 947"/>
                  <a:gd name="T6" fmla="*/ 93 w 2462"/>
                  <a:gd name="T7" fmla="*/ 11 h 947"/>
                  <a:gd name="T8" fmla="*/ 94 w 2462"/>
                  <a:gd name="T9" fmla="*/ 2 h 947"/>
                  <a:gd name="T10" fmla="*/ 97 w 2462"/>
                  <a:gd name="T11" fmla="*/ 0 h 947"/>
                  <a:gd name="T12" fmla="*/ 1132 w 2462"/>
                  <a:gd name="T13" fmla="*/ 0 h 947"/>
                  <a:gd name="T14" fmla="*/ 1137 w 2462"/>
                  <a:gd name="T15" fmla="*/ 2 h 947"/>
                  <a:gd name="T16" fmla="*/ 1138 w 2462"/>
                  <a:gd name="T17" fmla="*/ 6 h 947"/>
                  <a:gd name="T18" fmla="*/ 1142 w 2462"/>
                  <a:gd name="T19" fmla="*/ 45 h 947"/>
                  <a:gd name="T20" fmla="*/ 1141 w 2462"/>
                  <a:gd name="T21" fmla="*/ 158 h 947"/>
                  <a:gd name="T22" fmla="*/ 1146 w 2462"/>
                  <a:gd name="T23" fmla="*/ 158 h 947"/>
                  <a:gd name="T24" fmla="*/ 1150 w 2462"/>
                  <a:gd name="T25" fmla="*/ 158 h 947"/>
                  <a:gd name="T26" fmla="*/ 1161 w 2462"/>
                  <a:gd name="T27" fmla="*/ 158 h 947"/>
                  <a:gd name="T28" fmla="*/ 1185 w 2462"/>
                  <a:gd name="T29" fmla="*/ 159 h 947"/>
                  <a:gd name="T30" fmla="*/ 1207 w 2462"/>
                  <a:gd name="T31" fmla="*/ 161 h 947"/>
                  <a:gd name="T32" fmla="*/ 1221 w 2462"/>
                  <a:gd name="T33" fmla="*/ 170 h 947"/>
                  <a:gd name="T34" fmla="*/ 1229 w 2462"/>
                  <a:gd name="T35" fmla="*/ 189 h 947"/>
                  <a:gd name="T36" fmla="*/ 1230 w 2462"/>
                  <a:gd name="T37" fmla="*/ 212 h 947"/>
                  <a:gd name="T38" fmla="*/ 1225 w 2462"/>
                  <a:gd name="T39" fmla="*/ 227 h 947"/>
                  <a:gd name="T40" fmla="*/ 1214 w 2462"/>
                  <a:gd name="T41" fmla="*/ 239 h 947"/>
                  <a:gd name="T42" fmla="*/ 1198 w 2462"/>
                  <a:gd name="T43" fmla="*/ 246 h 947"/>
                  <a:gd name="T44" fmla="*/ 1167 w 2462"/>
                  <a:gd name="T45" fmla="*/ 249 h 947"/>
                  <a:gd name="T46" fmla="*/ 1159 w 2462"/>
                  <a:gd name="T47" fmla="*/ 248 h 947"/>
                  <a:gd name="T48" fmla="*/ 1147 w 2462"/>
                  <a:gd name="T49" fmla="*/ 248 h 947"/>
                  <a:gd name="T50" fmla="*/ 1135 w 2462"/>
                  <a:gd name="T51" fmla="*/ 249 h 947"/>
                  <a:gd name="T52" fmla="*/ 1129 w 2462"/>
                  <a:gd name="T53" fmla="*/ 251 h 947"/>
                  <a:gd name="T54" fmla="*/ 1118 w 2462"/>
                  <a:gd name="T55" fmla="*/ 460 h 947"/>
                  <a:gd name="T56" fmla="*/ 1110 w 2462"/>
                  <a:gd name="T57" fmla="*/ 469 h 947"/>
                  <a:gd name="T58" fmla="*/ 129 w 2462"/>
                  <a:gd name="T59" fmla="*/ 473 h 947"/>
                  <a:gd name="T60" fmla="*/ 118 w 2462"/>
                  <a:gd name="T61" fmla="*/ 469 h 947"/>
                  <a:gd name="T62" fmla="*/ 113 w 2462"/>
                  <a:gd name="T63" fmla="*/ 458 h 947"/>
                  <a:gd name="T64" fmla="*/ 64 w 2462"/>
                  <a:gd name="T65" fmla="*/ 249 h 947"/>
                  <a:gd name="T66" fmla="*/ 36 w 2462"/>
                  <a:gd name="T67" fmla="*/ 246 h 947"/>
                  <a:gd name="T68" fmla="*/ 20 w 2462"/>
                  <a:gd name="T69" fmla="*/ 239 h 947"/>
                  <a:gd name="T70" fmla="*/ 8 w 2462"/>
                  <a:gd name="T71" fmla="*/ 227 h 947"/>
                  <a:gd name="T72" fmla="*/ 1 w 2462"/>
                  <a:gd name="T73" fmla="*/ 212 h 947"/>
                  <a:gd name="T74" fmla="*/ 1 w 2462"/>
                  <a:gd name="T75" fmla="*/ 194 h 947"/>
                  <a:gd name="T76" fmla="*/ 7 w 2462"/>
                  <a:gd name="T77" fmla="*/ 179 h 947"/>
                  <a:gd name="T78" fmla="*/ 18 w 2462"/>
                  <a:gd name="T79" fmla="*/ 167 h 947"/>
                  <a:gd name="T80" fmla="*/ 34 w 2462"/>
                  <a:gd name="T81" fmla="*/ 159 h 947"/>
                  <a:gd name="T82" fmla="*/ 60 w 2462"/>
                  <a:gd name="T83" fmla="*/ 159 h 947"/>
                  <a:gd name="T84" fmla="*/ 67 w 2462"/>
                  <a:gd name="T85" fmla="*/ 159 h 947"/>
                  <a:gd name="T86" fmla="*/ 79 w 2462"/>
                  <a:gd name="T87" fmla="*/ 159 h 947"/>
                  <a:gd name="T88" fmla="*/ 90 w 2462"/>
                  <a:gd name="T89" fmla="*/ 159 h 947"/>
                  <a:gd name="T90" fmla="*/ 95 w 2462"/>
                  <a:gd name="T91" fmla="*/ 157 h 9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62"/>
                  <a:gd name="T139" fmla="*/ 0 h 947"/>
                  <a:gd name="T140" fmla="*/ 2462 w 2462"/>
                  <a:gd name="T141" fmla="*/ 947 h 94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62" h="947">
                    <a:moveTo>
                      <a:pt x="190" y="314"/>
                    </a:moveTo>
                    <a:lnTo>
                      <a:pt x="200" y="505"/>
                    </a:lnTo>
                    <a:lnTo>
                      <a:pt x="190" y="314"/>
                    </a:lnTo>
                    <a:close/>
                    <a:moveTo>
                      <a:pt x="2258" y="501"/>
                    </a:moveTo>
                    <a:lnTo>
                      <a:pt x="2269" y="314"/>
                    </a:lnTo>
                    <a:lnTo>
                      <a:pt x="2258" y="501"/>
                    </a:lnTo>
                    <a:close/>
                    <a:moveTo>
                      <a:pt x="180" y="90"/>
                    </a:moveTo>
                    <a:lnTo>
                      <a:pt x="186" y="23"/>
                    </a:lnTo>
                    <a:lnTo>
                      <a:pt x="186" y="10"/>
                    </a:lnTo>
                    <a:lnTo>
                      <a:pt x="187" y="5"/>
                    </a:lnTo>
                    <a:lnTo>
                      <a:pt x="188" y="1"/>
                    </a:lnTo>
                    <a:lnTo>
                      <a:pt x="193" y="0"/>
                    </a:lnTo>
                    <a:lnTo>
                      <a:pt x="197" y="0"/>
                    </a:lnTo>
                    <a:lnTo>
                      <a:pt x="2263" y="0"/>
                    </a:lnTo>
                    <a:lnTo>
                      <a:pt x="2269" y="1"/>
                    </a:lnTo>
                    <a:lnTo>
                      <a:pt x="2273" y="4"/>
                    </a:lnTo>
                    <a:lnTo>
                      <a:pt x="2276" y="7"/>
                    </a:lnTo>
                    <a:lnTo>
                      <a:pt x="2276" y="12"/>
                    </a:lnTo>
                    <a:lnTo>
                      <a:pt x="2276" y="21"/>
                    </a:lnTo>
                    <a:lnTo>
                      <a:pt x="2283" y="90"/>
                    </a:lnTo>
                    <a:lnTo>
                      <a:pt x="2269" y="314"/>
                    </a:lnTo>
                    <a:lnTo>
                      <a:pt x="2282" y="316"/>
                    </a:lnTo>
                    <a:lnTo>
                      <a:pt x="2287" y="316"/>
                    </a:lnTo>
                    <a:lnTo>
                      <a:pt x="2291" y="316"/>
                    </a:lnTo>
                    <a:lnTo>
                      <a:pt x="2295" y="316"/>
                    </a:lnTo>
                    <a:lnTo>
                      <a:pt x="2300" y="317"/>
                    </a:lnTo>
                    <a:lnTo>
                      <a:pt x="2307" y="317"/>
                    </a:lnTo>
                    <a:lnTo>
                      <a:pt x="2321" y="317"/>
                    </a:lnTo>
                    <a:lnTo>
                      <a:pt x="2342" y="318"/>
                    </a:lnTo>
                    <a:lnTo>
                      <a:pt x="2370" y="318"/>
                    </a:lnTo>
                    <a:lnTo>
                      <a:pt x="2393" y="319"/>
                    </a:lnTo>
                    <a:lnTo>
                      <a:pt x="2413" y="323"/>
                    </a:lnTo>
                    <a:lnTo>
                      <a:pt x="2430" y="330"/>
                    </a:lnTo>
                    <a:lnTo>
                      <a:pt x="2442" y="341"/>
                    </a:lnTo>
                    <a:lnTo>
                      <a:pt x="2452" y="357"/>
                    </a:lnTo>
                    <a:lnTo>
                      <a:pt x="2458" y="378"/>
                    </a:lnTo>
                    <a:lnTo>
                      <a:pt x="2462" y="408"/>
                    </a:lnTo>
                    <a:lnTo>
                      <a:pt x="2460" y="424"/>
                    </a:lnTo>
                    <a:lnTo>
                      <a:pt x="2456" y="440"/>
                    </a:lnTo>
                    <a:lnTo>
                      <a:pt x="2449" y="455"/>
                    </a:lnTo>
                    <a:lnTo>
                      <a:pt x="2439" y="468"/>
                    </a:lnTo>
                    <a:lnTo>
                      <a:pt x="2427" y="479"/>
                    </a:lnTo>
                    <a:lnTo>
                      <a:pt x="2413" y="487"/>
                    </a:lnTo>
                    <a:lnTo>
                      <a:pt x="2396" y="493"/>
                    </a:lnTo>
                    <a:lnTo>
                      <a:pt x="2377" y="496"/>
                    </a:lnTo>
                    <a:lnTo>
                      <a:pt x="2333" y="498"/>
                    </a:lnTo>
                    <a:lnTo>
                      <a:pt x="2328" y="498"/>
                    </a:lnTo>
                    <a:lnTo>
                      <a:pt x="2318" y="497"/>
                    </a:lnTo>
                    <a:lnTo>
                      <a:pt x="2307" y="497"/>
                    </a:lnTo>
                    <a:lnTo>
                      <a:pt x="2293" y="497"/>
                    </a:lnTo>
                    <a:lnTo>
                      <a:pt x="2280" y="497"/>
                    </a:lnTo>
                    <a:lnTo>
                      <a:pt x="2269" y="498"/>
                    </a:lnTo>
                    <a:lnTo>
                      <a:pt x="2261" y="501"/>
                    </a:lnTo>
                    <a:lnTo>
                      <a:pt x="2258" y="503"/>
                    </a:lnTo>
                    <a:lnTo>
                      <a:pt x="2238" y="909"/>
                    </a:lnTo>
                    <a:lnTo>
                      <a:pt x="2235" y="921"/>
                    </a:lnTo>
                    <a:lnTo>
                      <a:pt x="2230" y="932"/>
                    </a:lnTo>
                    <a:lnTo>
                      <a:pt x="2220" y="939"/>
                    </a:lnTo>
                    <a:lnTo>
                      <a:pt x="2209" y="944"/>
                    </a:lnTo>
                    <a:lnTo>
                      <a:pt x="258" y="947"/>
                    </a:lnTo>
                    <a:lnTo>
                      <a:pt x="246" y="944"/>
                    </a:lnTo>
                    <a:lnTo>
                      <a:pt x="235" y="938"/>
                    </a:lnTo>
                    <a:lnTo>
                      <a:pt x="228" y="930"/>
                    </a:lnTo>
                    <a:lnTo>
                      <a:pt x="225" y="916"/>
                    </a:lnTo>
                    <a:lnTo>
                      <a:pt x="200" y="505"/>
                    </a:lnTo>
                    <a:lnTo>
                      <a:pt x="128" y="498"/>
                    </a:lnTo>
                    <a:lnTo>
                      <a:pt x="89" y="496"/>
                    </a:lnTo>
                    <a:lnTo>
                      <a:pt x="71" y="493"/>
                    </a:lnTo>
                    <a:lnTo>
                      <a:pt x="54" y="487"/>
                    </a:lnTo>
                    <a:lnTo>
                      <a:pt x="39" y="479"/>
                    </a:lnTo>
                    <a:lnTo>
                      <a:pt x="26" y="468"/>
                    </a:lnTo>
                    <a:lnTo>
                      <a:pt x="15" y="455"/>
                    </a:lnTo>
                    <a:lnTo>
                      <a:pt x="7" y="440"/>
                    </a:lnTo>
                    <a:lnTo>
                      <a:pt x="1" y="424"/>
                    </a:lnTo>
                    <a:lnTo>
                      <a:pt x="0" y="408"/>
                    </a:lnTo>
                    <a:lnTo>
                      <a:pt x="1" y="389"/>
                    </a:lnTo>
                    <a:lnTo>
                      <a:pt x="5" y="372"/>
                    </a:lnTo>
                    <a:lnTo>
                      <a:pt x="14" y="358"/>
                    </a:lnTo>
                    <a:lnTo>
                      <a:pt x="24" y="345"/>
                    </a:lnTo>
                    <a:lnTo>
                      <a:pt x="36" y="334"/>
                    </a:lnTo>
                    <a:lnTo>
                      <a:pt x="50" y="325"/>
                    </a:lnTo>
                    <a:lnTo>
                      <a:pt x="67" y="319"/>
                    </a:lnTo>
                    <a:lnTo>
                      <a:pt x="86" y="318"/>
                    </a:lnTo>
                    <a:lnTo>
                      <a:pt x="119" y="318"/>
                    </a:lnTo>
                    <a:lnTo>
                      <a:pt x="124" y="318"/>
                    </a:lnTo>
                    <a:lnTo>
                      <a:pt x="134" y="318"/>
                    </a:lnTo>
                    <a:lnTo>
                      <a:pt x="145" y="318"/>
                    </a:lnTo>
                    <a:lnTo>
                      <a:pt x="158" y="318"/>
                    </a:lnTo>
                    <a:lnTo>
                      <a:pt x="169" y="318"/>
                    </a:lnTo>
                    <a:lnTo>
                      <a:pt x="179" y="318"/>
                    </a:lnTo>
                    <a:lnTo>
                      <a:pt x="187" y="317"/>
                    </a:lnTo>
                    <a:lnTo>
                      <a:pt x="190" y="314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21" name="Line 10"/>
              <p:cNvSpPr>
                <a:spLocks noChangeShapeType="1"/>
              </p:cNvSpPr>
              <p:nvPr/>
            </p:nvSpPr>
            <p:spPr bwMode="auto">
              <a:xfrm>
                <a:off x="2507" y="2702"/>
                <a:ext cx="5" cy="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22" name="Line 11"/>
              <p:cNvSpPr>
                <a:spLocks noChangeShapeType="1"/>
              </p:cNvSpPr>
              <p:nvPr/>
            </p:nvSpPr>
            <p:spPr bwMode="auto">
              <a:xfrm flipV="1">
                <a:off x="3541" y="2702"/>
                <a:ext cx="6" cy="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23" name="Freeform 12"/>
              <p:cNvSpPr>
                <a:spLocks/>
              </p:cNvSpPr>
              <p:nvPr/>
            </p:nvSpPr>
            <p:spPr bwMode="auto">
              <a:xfrm>
                <a:off x="2412" y="2545"/>
                <a:ext cx="1231" cy="473"/>
              </a:xfrm>
              <a:custGeom>
                <a:avLst/>
                <a:gdLst>
                  <a:gd name="T0" fmla="*/ 93 w 2462"/>
                  <a:gd name="T1" fmla="*/ 11 h 947"/>
                  <a:gd name="T2" fmla="*/ 93 w 2462"/>
                  <a:gd name="T3" fmla="*/ 5 h 947"/>
                  <a:gd name="T4" fmla="*/ 94 w 2462"/>
                  <a:gd name="T5" fmla="*/ 0 h 947"/>
                  <a:gd name="T6" fmla="*/ 99 w 2462"/>
                  <a:gd name="T7" fmla="*/ 0 h 947"/>
                  <a:gd name="T8" fmla="*/ 1132 w 2462"/>
                  <a:gd name="T9" fmla="*/ 0 h 947"/>
                  <a:gd name="T10" fmla="*/ 1137 w 2462"/>
                  <a:gd name="T11" fmla="*/ 2 h 947"/>
                  <a:gd name="T12" fmla="*/ 1138 w 2462"/>
                  <a:gd name="T13" fmla="*/ 6 h 947"/>
                  <a:gd name="T14" fmla="*/ 1142 w 2462"/>
                  <a:gd name="T15" fmla="*/ 45 h 947"/>
                  <a:gd name="T16" fmla="*/ 1135 w 2462"/>
                  <a:gd name="T17" fmla="*/ 157 h 947"/>
                  <a:gd name="T18" fmla="*/ 1144 w 2462"/>
                  <a:gd name="T19" fmla="*/ 158 h 947"/>
                  <a:gd name="T20" fmla="*/ 1148 w 2462"/>
                  <a:gd name="T21" fmla="*/ 158 h 947"/>
                  <a:gd name="T22" fmla="*/ 1154 w 2462"/>
                  <a:gd name="T23" fmla="*/ 158 h 947"/>
                  <a:gd name="T24" fmla="*/ 1171 w 2462"/>
                  <a:gd name="T25" fmla="*/ 159 h 947"/>
                  <a:gd name="T26" fmla="*/ 1185 w 2462"/>
                  <a:gd name="T27" fmla="*/ 159 h 947"/>
                  <a:gd name="T28" fmla="*/ 1207 w 2462"/>
                  <a:gd name="T29" fmla="*/ 161 h 947"/>
                  <a:gd name="T30" fmla="*/ 1221 w 2462"/>
                  <a:gd name="T31" fmla="*/ 170 h 947"/>
                  <a:gd name="T32" fmla="*/ 1229 w 2462"/>
                  <a:gd name="T33" fmla="*/ 189 h 947"/>
                  <a:gd name="T34" fmla="*/ 1231 w 2462"/>
                  <a:gd name="T35" fmla="*/ 204 h 947"/>
                  <a:gd name="T36" fmla="*/ 1228 w 2462"/>
                  <a:gd name="T37" fmla="*/ 220 h 947"/>
                  <a:gd name="T38" fmla="*/ 1220 w 2462"/>
                  <a:gd name="T39" fmla="*/ 234 h 947"/>
                  <a:gd name="T40" fmla="*/ 1207 w 2462"/>
                  <a:gd name="T41" fmla="*/ 243 h 947"/>
                  <a:gd name="T42" fmla="*/ 1189 w 2462"/>
                  <a:gd name="T43" fmla="*/ 248 h 947"/>
                  <a:gd name="T44" fmla="*/ 1167 w 2462"/>
                  <a:gd name="T45" fmla="*/ 249 h 947"/>
                  <a:gd name="T46" fmla="*/ 1159 w 2462"/>
                  <a:gd name="T47" fmla="*/ 248 h 947"/>
                  <a:gd name="T48" fmla="*/ 1147 w 2462"/>
                  <a:gd name="T49" fmla="*/ 248 h 947"/>
                  <a:gd name="T50" fmla="*/ 1135 w 2462"/>
                  <a:gd name="T51" fmla="*/ 249 h 947"/>
                  <a:gd name="T52" fmla="*/ 1129 w 2462"/>
                  <a:gd name="T53" fmla="*/ 251 h 947"/>
                  <a:gd name="T54" fmla="*/ 1119 w 2462"/>
                  <a:gd name="T55" fmla="*/ 454 h 947"/>
                  <a:gd name="T56" fmla="*/ 1115 w 2462"/>
                  <a:gd name="T57" fmla="*/ 466 h 947"/>
                  <a:gd name="T58" fmla="*/ 1105 w 2462"/>
                  <a:gd name="T59" fmla="*/ 472 h 947"/>
                  <a:gd name="T60" fmla="*/ 129 w 2462"/>
                  <a:gd name="T61" fmla="*/ 473 h 947"/>
                  <a:gd name="T62" fmla="*/ 118 w 2462"/>
                  <a:gd name="T63" fmla="*/ 469 h 947"/>
                  <a:gd name="T64" fmla="*/ 113 w 2462"/>
                  <a:gd name="T65" fmla="*/ 458 h 947"/>
                  <a:gd name="T66" fmla="*/ 64 w 2462"/>
                  <a:gd name="T67" fmla="*/ 249 h 947"/>
                  <a:gd name="T68" fmla="*/ 45 w 2462"/>
                  <a:gd name="T69" fmla="*/ 248 h 947"/>
                  <a:gd name="T70" fmla="*/ 27 w 2462"/>
                  <a:gd name="T71" fmla="*/ 243 h 947"/>
                  <a:gd name="T72" fmla="*/ 13 w 2462"/>
                  <a:gd name="T73" fmla="*/ 234 h 947"/>
                  <a:gd name="T74" fmla="*/ 4 w 2462"/>
                  <a:gd name="T75" fmla="*/ 220 h 947"/>
                  <a:gd name="T76" fmla="*/ 0 w 2462"/>
                  <a:gd name="T77" fmla="*/ 204 h 947"/>
                  <a:gd name="T78" fmla="*/ 1 w 2462"/>
                  <a:gd name="T79" fmla="*/ 194 h 947"/>
                  <a:gd name="T80" fmla="*/ 7 w 2462"/>
                  <a:gd name="T81" fmla="*/ 179 h 947"/>
                  <a:gd name="T82" fmla="*/ 18 w 2462"/>
                  <a:gd name="T83" fmla="*/ 167 h 947"/>
                  <a:gd name="T84" fmla="*/ 34 w 2462"/>
                  <a:gd name="T85" fmla="*/ 159 h 947"/>
                  <a:gd name="T86" fmla="*/ 60 w 2462"/>
                  <a:gd name="T87" fmla="*/ 159 h 947"/>
                  <a:gd name="T88" fmla="*/ 62 w 2462"/>
                  <a:gd name="T89" fmla="*/ 159 h 947"/>
                  <a:gd name="T90" fmla="*/ 73 w 2462"/>
                  <a:gd name="T91" fmla="*/ 159 h 947"/>
                  <a:gd name="T92" fmla="*/ 85 w 2462"/>
                  <a:gd name="T93" fmla="*/ 159 h 947"/>
                  <a:gd name="T94" fmla="*/ 94 w 2462"/>
                  <a:gd name="T95" fmla="*/ 158 h 947"/>
                  <a:gd name="T96" fmla="*/ 90 w 2462"/>
                  <a:gd name="T97" fmla="*/ 45 h 9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62"/>
                  <a:gd name="T148" fmla="*/ 0 h 947"/>
                  <a:gd name="T149" fmla="*/ 2462 w 2462"/>
                  <a:gd name="T150" fmla="*/ 947 h 9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62" h="947">
                    <a:moveTo>
                      <a:pt x="180" y="90"/>
                    </a:moveTo>
                    <a:lnTo>
                      <a:pt x="186" y="23"/>
                    </a:lnTo>
                    <a:lnTo>
                      <a:pt x="186" y="10"/>
                    </a:lnTo>
                    <a:lnTo>
                      <a:pt x="187" y="5"/>
                    </a:lnTo>
                    <a:lnTo>
                      <a:pt x="188" y="1"/>
                    </a:lnTo>
                    <a:lnTo>
                      <a:pt x="193" y="0"/>
                    </a:lnTo>
                    <a:lnTo>
                      <a:pt x="197" y="0"/>
                    </a:lnTo>
                    <a:lnTo>
                      <a:pt x="2263" y="0"/>
                    </a:lnTo>
                    <a:lnTo>
                      <a:pt x="2269" y="1"/>
                    </a:lnTo>
                    <a:lnTo>
                      <a:pt x="2273" y="4"/>
                    </a:lnTo>
                    <a:lnTo>
                      <a:pt x="2276" y="7"/>
                    </a:lnTo>
                    <a:lnTo>
                      <a:pt x="2276" y="12"/>
                    </a:lnTo>
                    <a:lnTo>
                      <a:pt x="2276" y="21"/>
                    </a:lnTo>
                    <a:lnTo>
                      <a:pt x="2283" y="90"/>
                    </a:lnTo>
                    <a:lnTo>
                      <a:pt x="2269" y="314"/>
                    </a:lnTo>
                    <a:lnTo>
                      <a:pt x="2282" y="316"/>
                    </a:lnTo>
                    <a:lnTo>
                      <a:pt x="2287" y="316"/>
                    </a:lnTo>
                    <a:lnTo>
                      <a:pt x="2291" y="316"/>
                    </a:lnTo>
                    <a:lnTo>
                      <a:pt x="2295" y="316"/>
                    </a:lnTo>
                    <a:lnTo>
                      <a:pt x="2300" y="317"/>
                    </a:lnTo>
                    <a:lnTo>
                      <a:pt x="2307" y="317"/>
                    </a:lnTo>
                    <a:lnTo>
                      <a:pt x="2321" y="317"/>
                    </a:lnTo>
                    <a:lnTo>
                      <a:pt x="2342" y="318"/>
                    </a:lnTo>
                    <a:lnTo>
                      <a:pt x="2370" y="318"/>
                    </a:lnTo>
                    <a:lnTo>
                      <a:pt x="2393" y="319"/>
                    </a:lnTo>
                    <a:lnTo>
                      <a:pt x="2413" y="323"/>
                    </a:lnTo>
                    <a:lnTo>
                      <a:pt x="2430" y="330"/>
                    </a:lnTo>
                    <a:lnTo>
                      <a:pt x="2442" y="341"/>
                    </a:lnTo>
                    <a:lnTo>
                      <a:pt x="2452" y="357"/>
                    </a:lnTo>
                    <a:lnTo>
                      <a:pt x="2458" y="378"/>
                    </a:lnTo>
                    <a:lnTo>
                      <a:pt x="2462" y="408"/>
                    </a:lnTo>
                    <a:lnTo>
                      <a:pt x="2460" y="424"/>
                    </a:lnTo>
                    <a:lnTo>
                      <a:pt x="2456" y="440"/>
                    </a:lnTo>
                    <a:lnTo>
                      <a:pt x="2449" y="455"/>
                    </a:lnTo>
                    <a:lnTo>
                      <a:pt x="2439" y="468"/>
                    </a:lnTo>
                    <a:lnTo>
                      <a:pt x="2427" y="479"/>
                    </a:lnTo>
                    <a:lnTo>
                      <a:pt x="2413" y="487"/>
                    </a:lnTo>
                    <a:lnTo>
                      <a:pt x="2396" y="493"/>
                    </a:lnTo>
                    <a:lnTo>
                      <a:pt x="2377" y="496"/>
                    </a:lnTo>
                    <a:lnTo>
                      <a:pt x="2333" y="498"/>
                    </a:lnTo>
                    <a:lnTo>
                      <a:pt x="2328" y="498"/>
                    </a:lnTo>
                    <a:lnTo>
                      <a:pt x="2318" y="497"/>
                    </a:lnTo>
                    <a:lnTo>
                      <a:pt x="2307" y="497"/>
                    </a:lnTo>
                    <a:lnTo>
                      <a:pt x="2293" y="497"/>
                    </a:lnTo>
                    <a:lnTo>
                      <a:pt x="2280" y="497"/>
                    </a:lnTo>
                    <a:lnTo>
                      <a:pt x="2269" y="498"/>
                    </a:lnTo>
                    <a:lnTo>
                      <a:pt x="2261" y="501"/>
                    </a:lnTo>
                    <a:lnTo>
                      <a:pt x="2258" y="503"/>
                    </a:lnTo>
                    <a:lnTo>
                      <a:pt x="2238" y="909"/>
                    </a:lnTo>
                    <a:lnTo>
                      <a:pt x="2235" y="921"/>
                    </a:lnTo>
                    <a:lnTo>
                      <a:pt x="2230" y="932"/>
                    </a:lnTo>
                    <a:lnTo>
                      <a:pt x="2220" y="939"/>
                    </a:lnTo>
                    <a:lnTo>
                      <a:pt x="2209" y="944"/>
                    </a:lnTo>
                    <a:lnTo>
                      <a:pt x="258" y="947"/>
                    </a:lnTo>
                    <a:lnTo>
                      <a:pt x="246" y="944"/>
                    </a:lnTo>
                    <a:lnTo>
                      <a:pt x="235" y="938"/>
                    </a:lnTo>
                    <a:lnTo>
                      <a:pt x="228" y="930"/>
                    </a:lnTo>
                    <a:lnTo>
                      <a:pt x="225" y="916"/>
                    </a:lnTo>
                    <a:lnTo>
                      <a:pt x="200" y="505"/>
                    </a:lnTo>
                    <a:lnTo>
                      <a:pt x="128" y="498"/>
                    </a:lnTo>
                    <a:lnTo>
                      <a:pt x="89" y="496"/>
                    </a:lnTo>
                    <a:lnTo>
                      <a:pt x="71" y="493"/>
                    </a:lnTo>
                    <a:lnTo>
                      <a:pt x="54" y="487"/>
                    </a:lnTo>
                    <a:lnTo>
                      <a:pt x="39" y="479"/>
                    </a:lnTo>
                    <a:lnTo>
                      <a:pt x="26" y="468"/>
                    </a:lnTo>
                    <a:lnTo>
                      <a:pt x="15" y="455"/>
                    </a:lnTo>
                    <a:lnTo>
                      <a:pt x="7" y="440"/>
                    </a:lnTo>
                    <a:lnTo>
                      <a:pt x="1" y="424"/>
                    </a:lnTo>
                    <a:lnTo>
                      <a:pt x="0" y="408"/>
                    </a:lnTo>
                    <a:lnTo>
                      <a:pt x="1" y="389"/>
                    </a:lnTo>
                    <a:lnTo>
                      <a:pt x="5" y="372"/>
                    </a:lnTo>
                    <a:lnTo>
                      <a:pt x="14" y="358"/>
                    </a:lnTo>
                    <a:lnTo>
                      <a:pt x="24" y="345"/>
                    </a:lnTo>
                    <a:lnTo>
                      <a:pt x="36" y="334"/>
                    </a:lnTo>
                    <a:lnTo>
                      <a:pt x="50" y="325"/>
                    </a:lnTo>
                    <a:lnTo>
                      <a:pt x="67" y="319"/>
                    </a:lnTo>
                    <a:lnTo>
                      <a:pt x="86" y="318"/>
                    </a:lnTo>
                    <a:lnTo>
                      <a:pt x="119" y="318"/>
                    </a:lnTo>
                    <a:lnTo>
                      <a:pt x="124" y="318"/>
                    </a:lnTo>
                    <a:lnTo>
                      <a:pt x="134" y="318"/>
                    </a:lnTo>
                    <a:lnTo>
                      <a:pt x="145" y="318"/>
                    </a:lnTo>
                    <a:lnTo>
                      <a:pt x="158" y="318"/>
                    </a:lnTo>
                    <a:lnTo>
                      <a:pt x="169" y="318"/>
                    </a:lnTo>
                    <a:lnTo>
                      <a:pt x="179" y="318"/>
                    </a:lnTo>
                    <a:lnTo>
                      <a:pt x="187" y="317"/>
                    </a:lnTo>
                    <a:lnTo>
                      <a:pt x="190" y="314"/>
                    </a:lnTo>
                    <a:lnTo>
                      <a:pt x="180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24" name="Line 21"/>
              <p:cNvSpPr>
                <a:spLocks noChangeShapeType="1"/>
              </p:cNvSpPr>
              <p:nvPr/>
            </p:nvSpPr>
            <p:spPr bwMode="auto">
              <a:xfrm flipV="1">
                <a:off x="3611" y="27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25" name="Line 22"/>
              <p:cNvSpPr>
                <a:spLocks noChangeShapeType="1"/>
              </p:cNvSpPr>
              <p:nvPr/>
            </p:nvSpPr>
            <p:spPr bwMode="auto">
              <a:xfrm flipV="1">
                <a:off x="3586" y="2774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26" name="Freeform 23"/>
              <p:cNvSpPr>
                <a:spLocks/>
              </p:cNvSpPr>
              <p:nvPr/>
            </p:nvSpPr>
            <p:spPr bwMode="auto">
              <a:xfrm>
                <a:off x="3460" y="2585"/>
                <a:ext cx="21" cy="12"/>
              </a:xfrm>
              <a:custGeom>
                <a:avLst/>
                <a:gdLst>
                  <a:gd name="T0" fmla="*/ 0 w 44"/>
                  <a:gd name="T1" fmla="*/ 0 h 24"/>
                  <a:gd name="T2" fmla="*/ 0 w 44"/>
                  <a:gd name="T3" fmla="*/ 0 h 24"/>
                  <a:gd name="T4" fmla="*/ 2 w 44"/>
                  <a:gd name="T5" fmla="*/ 0 h 24"/>
                  <a:gd name="T6" fmla="*/ 4 w 44"/>
                  <a:gd name="T7" fmla="*/ 0 h 24"/>
                  <a:gd name="T8" fmla="*/ 5 w 44"/>
                  <a:gd name="T9" fmla="*/ 0 h 24"/>
                  <a:gd name="T10" fmla="*/ 8 w 44"/>
                  <a:gd name="T11" fmla="*/ 0 h 24"/>
                  <a:gd name="T12" fmla="*/ 8 w 44"/>
                  <a:gd name="T13" fmla="*/ 0 h 24"/>
                  <a:gd name="T14" fmla="*/ 10 w 44"/>
                  <a:gd name="T15" fmla="*/ 1 h 24"/>
                  <a:gd name="T16" fmla="*/ 12 w 44"/>
                  <a:gd name="T17" fmla="*/ 2 h 24"/>
                  <a:gd name="T18" fmla="*/ 13 w 44"/>
                  <a:gd name="T19" fmla="*/ 3 h 24"/>
                  <a:gd name="T20" fmla="*/ 14 w 44"/>
                  <a:gd name="T21" fmla="*/ 3 h 24"/>
                  <a:gd name="T22" fmla="*/ 14 w 44"/>
                  <a:gd name="T23" fmla="*/ 3 h 24"/>
                  <a:gd name="T24" fmla="*/ 15 w 44"/>
                  <a:gd name="T25" fmla="*/ 5 h 24"/>
                  <a:gd name="T26" fmla="*/ 18 w 44"/>
                  <a:gd name="T27" fmla="*/ 5 h 24"/>
                  <a:gd name="T28" fmla="*/ 19 w 44"/>
                  <a:gd name="T29" fmla="*/ 6 h 24"/>
                  <a:gd name="T30" fmla="*/ 20 w 44"/>
                  <a:gd name="T31" fmla="*/ 8 h 24"/>
                  <a:gd name="T32" fmla="*/ 20 w 44"/>
                  <a:gd name="T33" fmla="*/ 8 h 24"/>
                  <a:gd name="T34" fmla="*/ 20 w 44"/>
                  <a:gd name="T35" fmla="*/ 9 h 24"/>
                  <a:gd name="T36" fmla="*/ 21 w 44"/>
                  <a:gd name="T37" fmla="*/ 9 h 24"/>
                  <a:gd name="T38" fmla="*/ 21 w 44"/>
                  <a:gd name="T39" fmla="*/ 11 h 24"/>
                  <a:gd name="T40" fmla="*/ 21 w 44"/>
                  <a:gd name="T41" fmla="*/ 12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24"/>
                  <a:gd name="T65" fmla="*/ 44 w 44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2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0" y="6"/>
                    </a:lnTo>
                    <a:lnTo>
                      <a:pt x="32" y="9"/>
                    </a:lnTo>
                    <a:lnTo>
                      <a:pt x="37" y="10"/>
                    </a:lnTo>
                    <a:lnTo>
                      <a:pt x="39" y="12"/>
                    </a:lnTo>
                    <a:lnTo>
                      <a:pt x="41" y="15"/>
                    </a:lnTo>
                    <a:lnTo>
                      <a:pt x="42" y="17"/>
                    </a:lnTo>
                    <a:lnTo>
                      <a:pt x="44" y="18"/>
                    </a:lnTo>
                    <a:lnTo>
                      <a:pt x="44" y="21"/>
                    </a:lnTo>
                    <a:lnTo>
                      <a:pt x="44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1" name="Freeform 28"/>
              <p:cNvSpPr>
                <a:spLocks/>
              </p:cNvSpPr>
              <p:nvPr/>
            </p:nvSpPr>
            <p:spPr bwMode="auto">
              <a:xfrm>
                <a:off x="3356" y="2959"/>
                <a:ext cx="2" cy="3"/>
              </a:xfrm>
              <a:custGeom>
                <a:avLst/>
                <a:gdLst>
                  <a:gd name="T0" fmla="*/ 2 w 3"/>
                  <a:gd name="T1" fmla="*/ 0 h 5"/>
                  <a:gd name="T2" fmla="*/ 2 w 3"/>
                  <a:gd name="T3" fmla="*/ 0 h 5"/>
                  <a:gd name="T4" fmla="*/ 1 w 3"/>
                  <a:gd name="T5" fmla="*/ 0 h 5"/>
                  <a:gd name="T6" fmla="*/ 0 w 3"/>
                  <a:gd name="T7" fmla="*/ 1 h 5"/>
                  <a:gd name="T8" fmla="*/ 0 w 3"/>
                  <a:gd name="T9" fmla="*/ 2 h 5"/>
                  <a:gd name="T10" fmla="*/ 0 w 3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2" name="Freeform 29"/>
              <p:cNvSpPr>
                <a:spLocks/>
              </p:cNvSpPr>
              <p:nvPr/>
            </p:nvSpPr>
            <p:spPr bwMode="auto">
              <a:xfrm>
                <a:off x="3554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w 1"/>
                  <a:gd name="T17" fmla="*/ 1 h 2"/>
                  <a:gd name="T18" fmla="*/ 0 w 1"/>
                  <a:gd name="T19" fmla="*/ 0 h 2"/>
                  <a:gd name="T20" fmla="*/ 0 w 1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2"/>
                  <a:gd name="T35" fmla="*/ 1 w 1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3" name="Freeform 30"/>
              <p:cNvSpPr>
                <a:spLocks/>
              </p:cNvSpPr>
              <p:nvPr/>
            </p:nvSpPr>
            <p:spPr bwMode="auto">
              <a:xfrm>
                <a:off x="2503" y="258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w 1"/>
                  <a:gd name="T17" fmla="*/ 2 h 2"/>
                  <a:gd name="T18" fmla="*/ 0 w 1"/>
                  <a:gd name="T19" fmla="*/ 2 h 2"/>
                  <a:gd name="T20" fmla="*/ 0 w 1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2"/>
                  <a:gd name="T35" fmla="*/ 1 w 1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4" name="Freeform 31"/>
              <p:cNvSpPr>
                <a:spLocks/>
              </p:cNvSpPr>
              <p:nvPr/>
            </p:nvSpPr>
            <p:spPr bwMode="auto">
              <a:xfrm>
                <a:off x="2522" y="2945"/>
                <a:ext cx="18" cy="14"/>
              </a:xfrm>
              <a:custGeom>
                <a:avLst/>
                <a:gdLst>
                  <a:gd name="T0" fmla="*/ 0 w 35"/>
                  <a:gd name="T1" fmla="*/ 0 h 29"/>
                  <a:gd name="T2" fmla="*/ 0 w 35"/>
                  <a:gd name="T3" fmla="*/ 0 h 29"/>
                  <a:gd name="T4" fmla="*/ 2 w 35"/>
                  <a:gd name="T5" fmla="*/ 5 h 29"/>
                  <a:gd name="T6" fmla="*/ 6 w 35"/>
                  <a:gd name="T7" fmla="*/ 10 h 29"/>
                  <a:gd name="T8" fmla="*/ 12 w 35"/>
                  <a:gd name="T9" fmla="*/ 13 h 29"/>
                  <a:gd name="T10" fmla="*/ 18 w 35"/>
                  <a:gd name="T11" fmla="*/ 14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29"/>
                  <a:gd name="T20" fmla="*/ 35 w 35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29">
                    <a:moveTo>
                      <a:pt x="0" y="0"/>
                    </a:moveTo>
                    <a:lnTo>
                      <a:pt x="0" y="0"/>
                    </a:lnTo>
                    <a:lnTo>
                      <a:pt x="3" y="11"/>
                    </a:lnTo>
                    <a:lnTo>
                      <a:pt x="11" y="21"/>
                    </a:lnTo>
                    <a:lnTo>
                      <a:pt x="23" y="27"/>
                    </a:lnTo>
                    <a:lnTo>
                      <a:pt x="35" y="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5" name="Freeform 32"/>
              <p:cNvSpPr>
                <a:spLocks/>
              </p:cNvSpPr>
              <p:nvPr/>
            </p:nvSpPr>
            <p:spPr bwMode="auto">
              <a:xfrm>
                <a:off x="2704" y="3003"/>
                <a:ext cx="16" cy="15"/>
              </a:xfrm>
              <a:custGeom>
                <a:avLst/>
                <a:gdLst>
                  <a:gd name="T0" fmla="*/ 0 w 33"/>
                  <a:gd name="T1" fmla="*/ 0 h 29"/>
                  <a:gd name="T2" fmla="*/ 0 w 33"/>
                  <a:gd name="T3" fmla="*/ 0 h 29"/>
                  <a:gd name="T4" fmla="*/ 1 w 33"/>
                  <a:gd name="T5" fmla="*/ 5 h 29"/>
                  <a:gd name="T6" fmla="*/ 5 w 33"/>
                  <a:gd name="T7" fmla="*/ 10 h 29"/>
                  <a:gd name="T8" fmla="*/ 10 w 33"/>
                  <a:gd name="T9" fmla="*/ 13 h 29"/>
                  <a:gd name="T10" fmla="*/ 16 w 33"/>
                  <a:gd name="T11" fmla="*/ 15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29"/>
                  <a:gd name="T20" fmla="*/ 33 w 33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29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10" y="20"/>
                    </a:lnTo>
                    <a:lnTo>
                      <a:pt x="20" y="26"/>
                    </a:lnTo>
                    <a:lnTo>
                      <a:pt x="33" y="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6" name="Freeform 33"/>
              <p:cNvSpPr>
                <a:spLocks/>
              </p:cNvSpPr>
              <p:nvPr/>
            </p:nvSpPr>
            <p:spPr bwMode="auto">
              <a:xfrm>
                <a:off x="2698" y="2959"/>
                <a:ext cx="2" cy="1"/>
              </a:xfrm>
              <a:custGeom>
                <a:avLst/>
                <a:gdLst>
                  <a:gd name="T0" fmla="*/ 2 w 5"/>
                  <a:gd name="T1" fmla="*/ 1 h 3"/>
                  <a:gd name="T2" fmla="*/ 2 w 5"/>
                  <a:gd name="T3" fmla="*/ 1 h 3"/>
                  <a:gd name="T4" fmla="*/ 2 w 5"/>
                  <a:gd name="T5" fmla="*/ 1 h 3"/>
                  <a:gd name="T6" fmla="*/ 1 w 5"/>
                  <a:gd name="T7" fmla="*/ 1 h 3"/>
                  <a:gd name="T8" fmla="*/ 1 w 5"/>
                  <a:gd name="T9" fmla="*/ 0 h 3"/>
                  <a:gd name="T10" fmla="*/ 0 w 5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7" name="Line 34"/>
              <p:cNvSpPr>
                <a:spLocks noChangeShapeType="1"/>
              </p:cNvSpPr>
              <p:nvPr/>
            </p:nvSpPr>
            <p:spPr bwMode="auto">
              <a:xfrm flipH="1">
                <a:off x="2541" y="2959"/>
                <a:ext cx="1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43" name="Freeform 40"/>
              <p:cNvSpPr>
                <a:spLocks/>
              </p:cNvSpPr>
              <p:nvPr/>
            </p:nvSpPr>
            <p:spPr bwMode="auto">
              <a:xfrm>
                <a:off x="2431" y="2722"/>
                <a:ext cx="55" cy="54"/>
              </a:xfrm>
              <a:custGeom>
                <a:avLst/>
                <a:gdLst>
                  <a:gd name="T0" fmla="*/ 27 w 112"/>
                  <a:gd name="T1" fmla="*/ 0 h 109"/>
                  <a:gd name="T2" fmla="*/ 27 w 112"/>
                  <a:gd name="T3" fmla="*/ 0 h 109"/>
                  <a:gd name="T4" fmla="*/ 21 w 112"/>
                  <a:gd name="T5" fmla="*/ 1 h 109"/>
                  <a:gd name="T6" fmla="*/ 17 w 112"/>
                  <a:gd name="T7" fmla="*/ 2 h 109"/>
                  <a:gd name="T8" fmla="*/ 12 w 112"/>
                  <a:gd name="T9" fmla="*/ 5 h 109"/>
                  <a:gd name="T10" fmla="*/ 8 w 112"/>
                  <a:gd name="T11" fmla="*/ 8 h 109"/>
                  <a:gd name="T12" fmla="*/ 5 w 112"/>
                  <a:gd name="T13" fmla="*/ 12 h 109"/>
                  <a:gd name="T14" fmla="*/ 2 w 112"/>
                  <a:gd name="T15" fmla="*/ 17 h 109"/>
                  <a:gd name="T16" fmla="*/ 1 w 112"/>
                  <a:gd name="T17" fmla="*/ 22 h 109"/>
                  <a:gd name="T18" fmla="*/ 0 w 112"/>
                  <a:gd name="T19" fmla="*/ 28 h 109"/>
                  <a:gd name="T20" fmla="*/ 0 w 112"/>
                  <a:gd name="T21" fmla="*/ 28 h 109"/>
                  <a:gd name="T22" fmla="*/ 1 w 112"/>
                  <a:gd name="T23" fmla="*/ 33 h 109"/>
                  <a:gd name="T24" fmla="*/ 2 w 112"/>
                  <a:gd name="T25" fmla="*/ 38 h 109"/>
                  <a:gd name="T26" fmla="*/ 5 w 112"/>
                  <a:gd name="T27" fmla="*/ 42 h 109"/>
                  <a:gd name="T28" fmla="*/ 8 w 112"/>
                  <a:gd name="T29" fmla="*/ 46 h 109"/>
                  <a:gd name="T30" fmla="*/ 12 w 112"/>
                  <a:gd name="T31" fmla="*/ 49 h 109"/>
                  <a:gd name="T32" fmla="*/ 17 w 112"/>
                  <a:gd name="T33" fmla="*/ 52 h 109"/>
                  <a:gd name="T34" fmla="*/ 21 w 112"/>
                  <a:gd name="T35" fmla="*/ 54 h 109"/>
                  <a:gd name="T36" fmla="*/ 27 w 112"/>
                  <a:gd name="T37" fmla="*/ 54 h 109"/>
                  <a:gd name="T38" fmla="*/ 27 w 112"/>
                  <a:gd name="T39" fmla="*/ 54 h 109"/>
                  <a:gd name="T40" fmla="*/ 32 w 112"/>
                  <a:gd name="T41" fmla="*/ 54 h 109"/>
                  <a:gd name="T42" fmla="*/ 38 w 112"/>
                  <a:gd name="T43" fmla="*/ 52 h 109"/>
                  <a:gd name="T44" fmla="*/ 43 w 112"/>
                  <a:gd name="T45" fmla="*/ 49 h 109"/>
                  <a:gd name="T46" fmla="*/ 47 w 112"/>
                  <a:gd name="T47" fmla="*/ 46 h 109"/>
                  <a:gd name="T48" fmla="*/ 50 w 112"/>
                  <a:gd name="T49" fmla="*/ 42 h 109"/>
                  <a:gd name="T50" fmla="*/ 53 w 112"/>
                  <a:gd name="T51" fmla="*/ 38 h 109"/>
                  <a:gd name="T52" fmla="*/ 55 w 112"/>
                  <a:gd name="T53" fmla="*/ 33 h 109"/>
                  <a:gd name="T54" fmla="*/ 55 w 112"/>
                  <a:gd name="T55" fmla="*/ 28 h 109"/>
                  <a:gd name="T56" fmla="*/ 55 w 112"/>
                  <a:gd name="T57" fmla="*/ 28 h 109"/>
                  <a:gd name="T58" fmla="*/ 55 w 112"/>
                  <a:gd name="T59" fmla="*/ 22 h 109"/>
                  <a:gd name="T60" fmla="*/ 53 w 112"/>
                  <a:gd name="T61" fmla="*/ 17 h 109"/>
                  <a:gd name="T62" fmla="*/ 50 w 112"/>
                  <a:gd name="T63" fmla="*/ 12 h 109"/>
                  <a:gd name="T64" fmla="*/ 47 w 112"/>
                  <a:gd name="T65" fmla="*/ 8 h 109"/>
                  <a:gd name="T66" fmla="*/ 43 w 112"/>
                  <a:gd name="T67" fmla="*/ 5 h 109"/>
                  <a:gd name="T68" fmla="*/ 38 w 112"/>
                  <a:gd name="T69" fmla="*/ 2 h 109"/>
                  <a:gd name="T70" fmla="*/ 32 w 112"/>
                  <a:gd name="T71" fmla="*/ 1 h 109"/>
                  <a:gd name="T72" fmla="*/ 27 w 112"/>
                  <a:gd name="T73" fmla="*/ 0 h 1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2"/>
                  <a:gd name="T112" fmla="*/ 0 h 109"/>
                  <a:gd name="T113" fmla="*/ 112 w 112"/>
                  <a:gd name="T114" fmla="*/ 109 h 1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2" h="109">
                    <a:moveTo>
                      <a:pt x="55" y="0"/>
                    </a:moveTo>
                    <a:lnTo>
                      <a:pt x="55" y="0"/>
                    </a:lnTo>
                    <a:lnTo>
                      <a:pt x="43" y="2"/>
                    </a:lnTo>
                    <a:lnTo>
                      <a:pt x="34" y="5"/>
                    </a:lnTo>
                    <a:lnTo>
                      <a:pt x="24" y="10"/>
                    </a:lnTo>
                    <a:lnTo>
                      <a:pt x="17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5"/>
                    </a:lnTo>
                    <a:lnTo>
                      <a:pt x="0" y="56"/>
                    </a:lnTo>
                    <a:lnTo>
                      <a:pt x="2" y="66"/>
                    </a:lnTo>
                    <a:lnTo>
                      <a:pt x="4" y="76"/>
                    </a:lnTo>
                    <a:lnTo>
                      <a:pt x="10" y="85"/>
                    </a:lnTo>
                    <a:lnTo>
                      <a:pt x="17" y="93"/>
                    </a:lnTo>
                    <a:lnTo>
                      <a:pt x="24" y="99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55" y="109"/>
                    </a:lnTo>
                    <a:lnTo>
                      <a:pt x="66" y="108"/>
                    </a:lnTo>
                    <a:lnTo>
                      <a:pt x="77" y="104"/>
                    </a:lnTo>
                    <a:lnTo>
                      <a:pt x="87" y="99"/>
                    </a:lnTo>
                    <a:lnTo>
                      <a:pt x="95" y="93"/>
                    </a:lnTo>
                    <a:lnTo>
                      <a:pt x="102" y="85"/>
                    </a:lnTo>
                    <a:lnTo>
                      <a:pt x="108" y="76"/>
                    </a:lnTo>
                    <a:lnTo>
                      <a:pt x="111" y="66"/>
                    </a:lnTo>
                    <a:lnTo>
                      <a:pt x="112" y="56"/>
                    </a:lnTo>
                    <a:lnTo>
                      <a:pt x="111" y="45"/>
                    </a:lnTo>
                    <a:lnTo>
                      <a:pt x="108" y="34"/>
                    </a:lnTo>
                    <a:lnTo>
                      <a:pt x="102" y="24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7" y="5"/>
                    </a:lnTo>
                    <a:lnTo>
                      <a:pt x="66" y="2"/>
                    </a:lnTo>
                    <a:lnTo>
                      <a:pt x="5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44" name="Line 41"/>
              <p:cNvSpPr>
                <a:spLocks noChangeShapeType="1"/>
              </p:cNvSpPr>
              <p:nvPr/>
            </p:nvSpPr>
            <p:spPr bwMode="auto">
              <a:xfrm>
                <a:off x="2575" y="2597"/>
                <a:ext cx="1" cy="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45" name="Freeform 42"/>
              <p:cNvSpPr>
                <a:spLocks/>
              </p:cNvSpPr>
              <p:nvPr/>
            </p:nvSpPr>
            <p:spPr bwMode="auto">
              <a:xfrm>
                <a:off x="2575" y="2673"/>
                <a:ext cx="22" cy="12"/>
              </a:xfrm>
              <a:custGeom>
                <a:avLst/>
                <a:gdLst>
                  <a:gd name="T0" fmla="*/ 0 w 44"/>
                  <a:gd name="T1" fmla="*/ 0 h 25"/>
                  <a:gd name="T2" fmla="*/ 0 w 44"/>
                  <a:gd name="T3" fmla="*/ 0 h 25"/>
                  <a:gd name="T4" fmla="*/ 0 w 44"/>
                  <a:gd name="T5" fmla="*/ 1 h 25"/>
                  <a:gd name="T6" fmla="*/ 0 w 44"/>
                  <a:gd name="T7" fmla="*/ 2 h 25"/>
                  <a:gd name="T8" fmla="*/ 1 w 44"/>
                  <a:gd name="T9" fmla="*/ 2 h 25"/>
                  <a:gd name="T10" fmla="*/ 2 w 44"/>
                  <a:gd name="T11" fmla="*/ 4 h 25"/>
                  <a:gd name="T12" fmla="*/ 2 w 44"/>
                  <a:gd name="T13" fmla="*/ 4 h 25"/>
                  <a:gd name="T14" fmla="*/ 3 w 44"/>
                  <a:gd name="T15" fmla="*/ 5 h 25"/>
                  <a:gd name="T16" fmla="*/ 4 w 44"/>
                  <a:gd name="T17" fmla="*/ 6 h 25"/>
                  <a:gd name="T18" fmla="*/ 5 w 44"/>
                  <a:gd name="T19" fmla="*/ 7 h 25"/>
                  <a:gd name="T20" fmla="*/ 6 w 44"/>
                  <a:gd name="T21" fmla="*/ 8 h 25"/>
                  <a:gd name="T22" fmla="*/ 6 w 44"/>
                  <a:gd name="T23" fmla="*/ 8 h 25"/>
                  <a:gd name="T24" fmla="*/ 7 w 44"/>
                  <a:gd name="T25" fmla="*/ 9 h 25"/>
                  <a:gd name="T26" fmla="*/ 10 w 44"/>
                  <a:gd name="T27" fmla="*/ 10 h 25"/>
                  <a:gd name="T28" fmla="*/ 12 w 44"/>
                  <a:gd name="T29" fmla="*/ 10 h 25"/>
                  <a:gd name="T30" fmla="*/ 13 w 44"/>
                  <a:gd name="T31" fmla="*/ 11 h 25"/>
                  <a:gd name="T32" fmla="*/ 13 w 44"/>
                  <a:gd name="T33" fmla="*/ 11 h 25"/>
                  <a:gd name="T34" fmla="*/ 16 w 44"/>
                  <a:gd name="T35" fmla="*/ 11 h 25"/>
                  <a:gd name="T36" fmla="*/ 18 w 44"/>
                  <a:gd name="T37" fmla="*/ 11 h 25"/>
                  <a:gd name="T38" fmla="*/ 20 w 44"/>
                  <a:gd name="T39" fmla="*/ 12 h 25"/>
                  <a:gd name="T40" fmla="*/ 22 w 44"/>
                  <a:gd name="T41" fmla="*/ 12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25"/>
                  <a:gd name="T65" fmla="*/ 44 w 4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4" y="19"/>
                    </a:lnTo>
                    <a:lnTo>
                      <a:pt x="19" y="20"/>
                    </a:lnTo>
                    <a:lnTo>
                      <a:pt x="23" y="21"/>
                    </a:lnTo>
                    <a:lnTo>
                      <a:pt x="26" y="22"/>
                    </a:lnTo>
                    <a:lnTo>
                      <a:pt x="31" y="22"/>
                    </a:lnTo>
                    <a:lnTo>
                      <a:pt x="35" y="23"/>
                    </a:lnTo>
                    <a:lnTo>
                      <a:pt x="40" y="25"/>
                    </a:lnTo>
                    <a:lnTo>
                      <a:pt x="44" y="2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46" name="Freeform 43"/>
              <p:cNvSpPr>
                <a:spLocks/>
              </p:cNvSpPr>
              <p:nvPr/>
            </p:nvSpPr>
            <p:spPr bwMode="auto">
              <a:xfrm>
                <a:off x="2577" y="2585"/>
                <a:ext cx="21" cy="12"/>
              </a:xfrm>
              <a:custGeom>
                <a:avLst/>
                <a:gdLst>
                  <a:gd name="T0" fmla="*/ 21 w 44"/>
                  <a:gd name="T1" fmla="*/ 0 h 24"/>
                  <a:gd name="T2" fmla="*/ 21 w 44"/>
                  <a:gd name="T3" fmla="*/ 0 h 24"/>
                  <a:gd name="T4" fmla="*/ 19 w 44"/>
                  <a:gd name="T5" fmla="*/ 0 h 24"/>
                  <a:gd name="T6" fmla="*/ 17 w 44"/>
                  <a:gd name="T7" fmla="*/ 0 h 24"/>
                  <a:gd name="T8" fmla="*/ 15 w 44"/>
                  <a:gd name="T9" fmla="*/ 0 h 24"/>
                  <a:gd name="T10" fmla="*/ 13 w 44"/>
                  <a:gd name="T11" fmla="*/ 0 h 24"/>
                  <a:gd name="T12" fmla="*/ 13 w 44"/>
                  <a:gd name="T13" fmla="*/ 0 h 24"/>
                  <a:gd name="T14" fmla="*/ 11 w 44"/>
                  <a:gd name="T15" fmla="*/ 1 h 24"/>
                  <a:gd name="T16" fmla="*/ 9 w 44"/>
                  <a:gd name="T17" fmla="*/ 2 h 24"/>
                  <a:gd name="T18" fmla="*/ 8 w 44"/>
                  <a:gd name="T19" fmla="*/ 3 h 24"/>
                  <a:gd name="T20" fmla="*/ 6 w 44"/>
                  <a:gd name="T21" fmla="*/ 3 h 24"/>
                  <a:gd name="T22" fmla="*/ 6 w 44"/>
                  <a:gd name="T23" fmla="*/ 3 h 24"/>
                  <a:gd name="T24" fmla="*/ 5 w 44"/>
                  <a:gd name="T25" fmla="*/ 5 h 24"/>
                  <a:gd name="T26" fmla="*/ 3 w 44"/>
                  <a:gd name="T27" fmla="*/ 5 h 24"/>
                  <a:gd name="T28" fmla="*/ 2 w 44"/>
                  <a:gd name="T29" fmla="*/ 6 h 24"/>
                  <a:gd name="T30" fmla="*/ 1 w 44"/>
                  <a:gd name="T31" fmla="*/ 8 h 24"/>
                  <a:gd name="T32" fmla="*/ 1 w 44"/>
                  <a:gd name="T33" fmla="*/ 8 h 24"/>
                  <a:gd name="T34" fmla="*/ 0 w 44"/>
                  <a:gd name="T35" fmla="*/ 9 h 24"/>
                  <a:gd name="T36" fmla="*/ 0 w 44"/>
                  <a:gd name="T37" fmla="*/ 9 h 24"/>
                  <a:gd name="T38" fmla="*/ 0 w 44"/>
                  <a:gd name="T39" fmla="*/ 11 h 24"/>
                  <a:gd name="T40" fmla="*/ 0 w 44"/>
                  <a:gd name="T41" fmla="*/ 12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24"/>
                  <a:gd name="T65" fmla="*/ 44 w 44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24">
                    <a:moveTo>
                      <a:pt x="44" y="0"/>
                    </a:moveTo>
                    <a:lnTo>
                      <a:pt x="44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8" y="3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0" y="9"/>
                    </a:lnTo>
                    <a:lnTo>
                      <a:pt x="7" y="10"/>
                    </a:lnTo>
                    <a:lnTo>
                      <a:pt x="4" y="12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47" name="Freeform 44"/>
              <p:cNvSpPr>
                <a:spLocks/>
              </p:cNvSpPr>
              <p:nvPr/>
            </p:nvSpPr>
            <p:spPr bwMode="auto">
              <a:xfrm>
                <a:off x="2577" y="2588"/>
                <a:ext cx="21" cy="12"/>
              </a:xfrm>
              <a:custGeom>
                <a:avLst/>
                <a:gdLst>
                  <a:gd name="T0" fmla="*/ 21 w 44"/>
                  <a:gd name="T1" fmla="*/ 0 h 24"/>
                  <a:gd name="T2" fmla="*/ 21 w 44"/>
                  <a:gd name="T3" fmla="*/ 0 h 24"/>
                  <a:gd name="T4" fmla="*/ 19 w 44"/>
                  <a:gd name="T5" fmla="*/ 0 h 24"/>
                  <a:gd name="T6" fmla="*/ 17 w 44"/>
                  <a:gd name="T7" fmla="*/ 0 h 24"/>
                  <a:gd name="T8" fmla="*/ 15 w 44"/>
                  <a:gd name="T9" fmla="*/ 0 h 24"/>
                  <a:gd name="T10" fmla="*/ 13 w 44"/>
                  <a:gd name="T11" fmla="*/ 0 h 24"/>
                  <a:gd name="T12" fmla="*/ 13 w 44"/>
                  <a:gd name="T13" fmla="*/ 0 h 24"/>
                  <a:gd name="T14" fmla="*/ 11 w 44"/>
                  <a:gd name="T15" fmla="*/ 1 h 24"/>
                  <a:gd name="T16" fmla="*/ 9 w 44"/>
                  <a:gd name="T17" fmla="*/ 2 h 24"/>
                  <a:gd name="T18" fmla="*/ 8 w 44"/>
                  <a:gd name="T19" fmla="*/ 3 h 24"/>
                  <a:gd name="T20" fmla="*/ 6 w 44"/>
                  <a:gd name="T21" fmla="*/ 4 h 24"/>
                  <a:gd name="T22" fmla="*/ 6 w 44"/>
                  <a:gd name="T23" fmla="*/ 4 h 24"/>
                  <a:gd name="T24" fmla="*/ 5 w 44"/>
                  <a:gd name="T25" fmla="*/ 5 h 24"/>
                  <a:gd name="T26" fmla="*/ 3 w 44"/>
                  <a:gd name="T27" fmla="*/ 5 h 24"/>
                  <a:gd name="T28" fmla="*/ 2 w 44"/>
                  <a:gd name="T29" fmla="*/ 6 h 24"/>
                  <a:gd name="T30" fmla="*/ 1 w 44"/>
                  <a:gd name="T31" fmla="*/ 8 h 24"/>
                  <a:gd name="T32" fmla="*/ 1 w 44"/>
                  <a:gd name="T33" fmla="*/ 8 h 24"/>
                  <a:gd name="T34" fmla="*/ 0 w 44"/>
                  <a:gd name="T35" fmla="*/ 9 h 24"/>
                  <a:gd name="T36" fmla="*/ 0 w 44"/>
                  <a:gd name="T37" fmla="*/ 10 h 24"/>
                  <a:gd name="T38" fmla="*/ 0 w 44"/>
                  <a:gd name="T39" fmla="*/ 11 h 24"/>
                  <a:gd name="T40" fmla="*/ 0 w 44"/>
                  <a:gd name="T41" fmla="*/ 12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24"/>
                  <a:gd name="T65" fmla="*/ 44 w 44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24">
                    <a:moveTo>
                      <a:pt x="44" y="0"/>
                    </a:moveTo>
                    <a:lnTo>
                      <a:pt x="44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8" y="4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7" y="10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48" name="Line 45"/>
              <p:cNvSpPr>
                <a:spLocks noChangeShapeType="1"/>
              </p:cNvSpPr>
              <p:nvPr/>
            </p:nvSpPr>
            <p:spPr bwMode="auto">
              <a:xfrm flipV="1">
                <a:off x="2472" y="277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49" name="Line 46"/>
              <p:cNvSpPr>
                <a:spLocks noChangeShapeType="1"/>
              </p:cNvSpPr>
              <p:nvPr/>
            </p:nvSpPr>
            <p:spPr bwMode="auto">
              <a:xfrm flipV="1">
                <a:off x="2445" y="27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50" name="Line 47"/>
              <p:cNvSpPr>
                <a:spLocks noChangeShapeType="1"/>
              </p:cNvSpPr>
              <p:nvPr/>
            </p:nvSpPr>
            <p:spPr bwMode="auto">
              <a:xfrm flipV="1">
                <a:off x="2472" y="2774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51" name="Line 48"/>
              <p:cNvSpPr>
                <a:spLocks noChangeShapeType="1"/>
              </p:cNvSpPr>
              <p:nvPr/>
            </p:nvSpPr>
            <p:spPr bwMode="auto">
              <a:xfrm flipV="1">
                <a:off x="2445" y="27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52" name="Line 49"/>
              <p:cNvSpPr>
                <a:spLocks noChangeShapeType="1"/>
              </p:cNvSpPr>
              <p:nvPr/>
            </p:nvSpPr>
            <p:spPr bwMode="auto">
              <a:xfrm flipH="1">
                <a:off x="2506" y="2552"/>
                <a:ext cx="104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53" name="Line 50"/>
              <p:cNvSpPr>
                <a:spLocks noChangeShapeType="1"/>
              </p:cNvSpPr>
              <p:nvPr/>
            </p:nvSpPr>
            <p:spPr bwMode="auto">
              <a:xfrm flipH="1">
                <a:off x="2598" y="2588"/>
                <a:ext cx="8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54" name="Line 51"/>
              <p:cNvSpPr>
                <a:spLocks noChangeShapeType="1"/>
              </p:cNvSpPr>
              <p:nvPr/>
            </p:nvSpPr>
            <p:spPr bwMode="auto">
              <a:xfrm flipH="1">
                <a:off x="2598" y="2585"/>
                <a:ext cx="8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55" name="Line 52"/>
              <p:cNvSpPr>
                <a:spLocks noChangeShapeType="1"/>
              </p:cNvSpPr>
              <p:nvPr/>
            </p:nvSpPr>
            <p:spPr bwMode="auto">
              <a:xfrm flipH="1">
                <a:off x="2598" y="2685"/>
                <a:ext cx="86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56" name="Freeform 53"/>
              <p:cNvSpPr>
                <a:spLocks/>
              </p:cNvSpPr>
              <p:nvPr/>
            </p:nvSpPr>
            <p:spPr bwMode="auto">
              <a:xfrm>
                <a:off x="3460" y="2673"/>
                <a:ext cx="23" cy="12"/>
              </a:xfrm>
              <a:custGeom>
                <a:avLst/>
                <a:gdLst>
                  <a:gd name="T0" fmla="*/ 23 w 44"/>
                  <a:gd name="T1" fmla="*/ 0 h 25"/>
                  <a:gd name="T2" fmla="*/ 23 w 44"/>
                  <a:gd name="T3" fmla="*/ 0 h 25"/>
                  <a:gd name="T4" fmla="*/ 23 w 44"/>
                  <a:gd name="T5" fmla="*/ 1 h 25"/>
                  <a:gd name="T6" fmla="*/ 23 w 44"/>
                  <a:gd name="T7" fmla="*/ 2 h 25"/>
                  <a:gd name="T8" fmla="*/ 22 w 44"/>
                  <a:gd name="T9" fmla="*/ 2 h 25"/>
                  <a:gd name="T10" fmla="*/ 22 w 44"/>
                  <a:gd name="T11" fmla="*/ 4 h 25"/>
                  <a:gd name="T12" fmla="*/ 22 w 44"/>
                  <a:gd name="T13" fmla="*/ 4 h 25"/>
                  <a:gd name="T14" fmla="*/ 20 w 44"/>
                  <a:gd name="T15" fmla="*/ 5 h 25"/>
                  <a:gd name="T16" fmla="*/ 19 w 44"/>
                  <a:gd name="T17" fmla="*/ 6 h 25"/>
                  <a:gd name="T18" fmla="*/ 18 w 44"/>
                  <a:gd name="T19" fmla="*/ 7 h 25"/>
                  <a:gd name="T20" fmla="*/ 17 w 44"/>
                  <a:gd name="T21" fmla="*/ 8 h 25"/>
                  <a:gd name="T22" fmla="*/ 17 w 44"/>
                  <a:gd name="T23" fmla="*/ 8 h 25"/>
                  <a:gd name="T24" fmla="*/ 15 w 44"/>
                  <a:gd name="T25" fmla="*/ 9 h 25"/>
                  <a:gd name="T26" fmla="*/ 14 w 44"/>
                  <a:gd name="T27" fmla="*/ 10 h 25"/>
                  <a:gd name="T28" fmla="*/ 12 w 44"/>
                  <a:gd name="T29" fmla="*/ 10 h 25"/>
                  <a:gd name="T30" fmla="*/ 10 w 44"/>
                  <a:gd name="T31" fmla="*/ 11 h 25"/>
                  <a:gd name="T32" fmla="*/ 10 w 44"/>
                  <a:gd name="T33" fmla="*/ 11 h 25"/>
                  <a:gd name="T34" fmla="*/ 7 w 44"/>
                  <a:gd name="T35" fmla="*/ 11 h 25"/>
                  <a:gd name="T36" fmla="*/ 5 w 44"/>
                  <a:gd name="T37" fmla="*/ 11 h 25"/>
                  <a:gd name="T38" fmla="*/ 2 w 44"/>
                  <a:gd name="T39" fmla="*/ 12 h 25"/>
                  <a:gd name="T40" fmla="*/ 0 w 44"/>
                  <a:gd name="T41" fmla="*/ 12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25"/>
                  <a:gd name="T65" fmla="*/ 44 w 4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25">
                    <a:moveTo>
                      <a:pt x="44" y="0"/>
                    </a:moveTo>
                    <a:lnTo>
                      <a:pt x="44" y="0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3" y="5"/>
                    </a:lnTo>
                    <a:lnTo>
                      <a:pt x="42" y="9"/>
                    </a:lnTo>
                    <a:lnTo>
                      <a:pt x="39" y="11"/>
                    </a:lnTo>
                    <a:lnTo>
                      <a:pt x="37" y="13"/>
                    </a:lnTo>
                    <a:lnTo>
                      <a:pt x="35" y="15"/>
                    </a:lnTo>
                    <a:lnTo>
                      <a:pt x="32" y="17"/>
                    </a:lnTo>
                    <a:lnTo>
                      <a:pt x="29" y="19"/>
                    </a:lnTo>
                    <a:lnTo>
                      <a:pt x="26" y="20"/>
                    </a:lnTo>
                    <a:lnTo>
                      <a:pt x="22" y="21"/>
                    </a:lnTo>
                    <a:lnTo>
                      <a:pt x="19" y="22"/>
                    </a:lnTo>
                    <a:lnTo>
                      <a:pt x="14" y="22"/>
                    </a:lnTo>
                    <a:lnTo>
                      <a:pt x="9" y="23"/>
                    </a:lnTo>
                    <a:lnTo>
                      <a:pt x="4" y="25"/>
                    </a:lnTo>
                    <a:lnTo>
                      <a:pt x="0" y="2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57" name="Line 54"/>
              <p:cNvSpPr>
                <a:spLocks noChangeShapeType="1"/>
              </p:cNvSpPr>
              <p:nvPr/>
            </p:nvSpPr>
            <p:spPr bwMode="auto">
              <a:xfrm>
                <a:off x="3483" y="2597"/>
                <a:ext cx="1" cy="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58" name="Freeform 55"/>
              <p:cNvSpPr>
                <a:spLocks/>
              </p:cNvSpPr>
              <p:nvPr/>
            </p:nvSpPr>
            <p:spPr bwMode="auto">
              <a:xfrm>
                <a:off x="3460" y="2588"/>
                <a:ext cx="21" cy="12"/>
              </a:xfrm>
              <a:custGeom>
                <a:avLst/>
                <a:gdLst>
                  <a:gd name="T0" fmla="*/ 0 w 44"/>
                  <a:gd name="T1" fmla="*/ 0 h 24"/>
                  <a:gd name="T2" fmla="*/ 0 w 44"/>
                  <a:gd name="T3" fmla="*/ 0 h 24"/>
                  <a:gd name="T4" fmla="*/ 2 w 44"/>
                  <a:gd name="T5" fmla="*/ 0 h 24"/>
                  <a:gd name="T6" fmla="*/ 4 w 44"/>
                  <a:gd name="T7" fmla="*/ 0 h 24"/>
                  <a:gd name="T8" fmla="*/ 5 w 44"/>
                  <a:gd name="T9" fmla="*/ 0 h 24"/>
                  <a:gd name="T10" fmla="*/ 8 w 44"/>
                  <a:gd name="T11" fmla="*/ 0 h 24"/>
                  <a:gd name="T12" fmla="*/ 8 w 44"/>
                  <a:gd name="T13" fmla="*/ 0 h 24"/>
                  <a:gd name="T14" fmla="*/ 10 w 44"/>
                  <a:gd name="T15" fmla="*/ 1 h 24"/>
                  <a:gd name="T16" fmla="*/ 12 w 44"/>
                  <a:gd name="T17" fmla="*/ 2 h 24"/>
                  <a:gd name="T18" fmla="*/ 13 w 44"/>
                  <a:gd name="T19" fmla="*/ 3 h 24"/>
                  <a:gd name="T20" fmla="*/ 14 w 44"/>
                  <a:gd name="T21" fmla="*/ 4 h 24"/>
                  <a:gd name="T22" fmla="*/ 14 w 44"/>
                  <a:gd name="T23" fmla="*/ 4 h 24"/>
                  <a:gd name="T24" fmla="*/ 15 w 44"/>
                  <a:gd name="T25" fmla="*/ 5 h 24"/>
                  <a:gd name="T26" fmla="*/ 18 w 44"/>
                  <a:gd name="T27" fmla="*/ 5 h 24"/>
                  <a:gd name="T28" fmla="*/ 19 w 44"/>
                  <a:gd name="T29" fmla="*/ 6 h 24"/>
                  <a:gd name="T30" fmla="*/ 20 w 44"/>
                  <a:gd name="T31" fmla="*/ 8 h 24"/>
                  <a:gd name="T32" fmla="*/ 20 w 44"/>
                  <a:gd name="T33" fmla="*/ 8 h 24"/>
                  <a:gd name="T34" fmla="*/ 20 w 44"/>
                  <a:gd name="T35" fmla="*/ 9 h 24"/>
                  <a:gd name="T36" fmla="*/ 21 w 44"/>
                  <a:gd name="T37" fmla="*/ 10 h 24"/>
                  <a:gd name="T38" fmla="*/ 21 w 44"/>
                  <a:gd name="T39" fmla="*/ 11 h 24"/>
                  <a:gd name="T40" fmla="*/ 21 w 44"/>
                  <a:gd name="T41" fmla="*/ 12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24"/>
                  <a:gd name="T65" fmla="*/ 44 w 44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2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5" y="4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7" y="10"/>
                    </a:lnTo>
                    <a:lnTo>
                      <a:pt x="39" y="12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4" y="20"/>
                    </a:lnTo>
                    <a:lnTo>
                      <a:pt x="44" y="22"/>
                    </a:lnTo>
                    <a:lnTo>
                      <a:pt x="44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59" name="Line 56"/>
              <p:cNvSpPr>
                <a:spLocks noChangeShapeType="1"/>
              </p:cNvSpPr>
              <p:nvPr/>
            </p:nvSpPr>
            <p:spPr bwMode="auto">
              <a:xfrm flipV="1">
                <a:off x="3586" y="277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60" name="Line 57"/>
              <p:cNvSpPr>
                <a:spLocks noChangeShapeType="1"/>
              </p:cNvSpPr>
              <p:nvPr/>
            </p:nvSpPr>
            <p:spPr bwMode="auto">
              <a:xfrm flipV="1">
                <a:off x="3611" y="2774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61" name="Freeform 58"/>
              <p:cNvSpPr>
                <a:spLocks/>
              </p:cNvSpPr>
              <p:nvPr/>
            </p:nvSpPr>
            <p:spPr bwMode="auto">
              <a:xfrm>
                <a:off x="3517" y="2945"/>
                <a:ext cx="17" cy="14"/>
              </a:xfrm>
              <a:custGeom>
                <a:avLst/>
                <a:gdLst>
                  <a:gd name="T0" fmla="*/ 0 w 35"/>
                  <a:gd name="T1" fmla="*/ 14 h 29"/>
                  <a:gd name="T2" fmla="*/ 0 w 35"/>
                  <a:gd name="T3" fmla="*/ 14 h 29"/>
                  <a:gd name="T4" fmla="*/ 6 w 35"/>
                  <a:gd name="T5" fmla="*/ 13 h 29"/>
                  <a:gd name="T6" fmla="*/ 12 w 35"/>
                  <a:gd name="T7" fmla="*/ 10 h 29"/>
                  <a:gd name="T8" fmla="*/ 16 w 35"/>
                  <a:gd name="T9" fmla="*/ 5 h 29"/>
                  <a:gd name="T10" fmla="*/ 17 w 35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29"/>
                  <a:gd name="T20" fmla="*/ 35 w 35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29">
                    <a:moveTo>
                      <a:pt x="0" y="29"/>
                    </a:moveTo>
                    <a:lnTo>
                      <a:pt x="0" y="29"/>
                    </a:lnTo>
                    <a:lnTo>
                      <a:pt x="12" y="27"/>
                    </a:lnTo>
                    <a:lnTo>
                      <a:pt x="24" y="21"/>
                    </a:lnTo>
                    <a:lnTo>
                      <a:pt x="32" y="11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62" name="Line 59"/>
              <p:cNvSpPr>
                <a:spLocks noChangeShapeType="1"/>
              </p:cNvSpPr>
              <p:nvPr/>
            </p:nvSpPr>
            <p:spPr bwMode="auto">
              <a:xfrm>
                <a:off x="3358" y="2959"/>
                <a:ext cx="1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63" name="Line 60"/>
              <p:cNvSpPr>
                <a:spLocks noChangeShapeType="1"/>
              </p:cNvSpPr>
              <p:nvPr/>
            </p:nvSpPr>
            <p:spPr bwMode="auto">
              <a:xfrm flipH="1">
                <a:off x="3355" y="2960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64" name="Freeform 61"/>
              <p:cNvSpPr>
                <a:spLocks/>
              </p:cNvSpPr>
              <p:nvPr/>
            </p:nvSpPr>
            <p:spPr bwMode="auto">
              <a:xfrm>
                <a:off x="3337" y="3003"/>
                <a:ext cx="17" cy="15"/>
              </a:xfrm>
              <a:custGeom>
                <a:avLst/>
                <a:gdLst>
                  <a:gd name="T0" fmla="*/ 0 w 35"/>
                  <a:gd name="T1" fmla="*/ 15 h 29"/>
                  <a:gd name="T2" fmla="*/ 0 w 35"/>
                  <a:gd name="T3" fmla="*/ 15 h 29"/>
                  <a:gd name="T4" fmla="*/ 6 w 35"/>
                  <a:gd name="T5" fmla="*/ 13 h 29"/>
                  <a:gd name="T6" fmla="*/ 11 w 35"/>
                  <a:gd name="T7" fmla="*/ 10 h 29"/>
                  <a:gd name="T8" fmla="*/ 15 w 35"/>
                  <a:gd name="T9" fmla="*/ 5 h 29"/>
                  <a:gd name="T10" fmla="*/ 17 w 35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29"/>
                  <a:gd name="T20" fmla="*/ 35 w 35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29">
                    <a:moveTo>
                      <a:pt x="0" y="29"/>
                    </a:moveTo>
                    <a:lnTo>
                      <a:pt x="0" y="29"/>
                    </a:lnTo>
                    <a:lnTo>
                      <a:pt x="13" y="26"/>
                    </a:lnTo>
                    <a:lnTo>
                      <a:pt x="23" y="20"/>
                    </a:lnTo>
                    <a:lnTo>
                      <a:pt x="31" y="1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65" name="Line 62"/>
              <p:cNvSpPr>
                <a:spLocks noChangeShapeType="1"/>
              </p:cNvSpPr>
              <p:nvPr/>
            </p:nvSpPr>
            <p:spPr bwMode="auto">
              <a:xfrm>
                <a:off x="2702" y="2960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66" name="Line 63"/>
              <p:cNvSpPr>
                <a:spLocks noChangeShapeType="1"/>
              </p:cNvSpPr>
              <p:nvPr/>
            </p:nvSpPr>
            <p:spPr bwMode="auto">
              <a:xfrm flipH="1">
                <a:off x="2514" y="2796"/>
                <a:ext cx="10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67" name="Freeform 64"/>
              <p:cNvSpPr>
                <a:spLocks/>
              </p:cNvSpPr>
              <p:nvPr/>
            </p:nvSpPr>
            <p:spPr bwMode="auto">
              <a:xfrm>
                <a:off x="2448" y="2728"/>
                <a:ext cx="20" cy="2"/>
              </a:xfrm>
              <a:custGeom>
                <a:avLst/>
                <a:gdLst>
                  <a:gd name="T0" fmla="*/ 20 w 41"/>
                  <a:gd name="T1" fmla="*/ 2 h 3"/>
                  <a:gd name="T2" fmla="*/ 20 w 41"/>
                  <a:gd name="T3" fmla="*/ 2 h 3"/>
                  <a:gd name="T4" fmla="*/ 17 w 41"/>
                  <a:gd name="T5" fmla="*/ 1 h 3"/>
                  <a:gd name="T6" fmla="*/ 15 w 41"/>
                  <a:gd name="T7" fmla="*/ 0 h 3"/>
                  <a:gd name="T8" fmla="*/ 12 w 41"/>
                  <a:gd name="T9" fmla="*/ 0 h 3"/>
                  <a:gd name="T10" fmla="*/ 10 w 41"/>
                  <a:gd name="T11" fmla="*/ 0 h 3"/>
                  <a:gd name="T12" fmla="*/ 10 w 41"/>
                  <a:gd name="T13" fmla="*/ 0 h 3"/>
                  <a:gd name="T14" fmla="*/ 7 w 41"/>
                  <a:gd name="T15" fmla="*/ 0 h 3"/>
                  <a:gd name="T16" fmla="*/ 5 w 41"/>
                  <a:gd name="T17" fmla="*/ 0 h 3"/>
                  <a:gd name="T18" fmla="*/ 2 w 41"/>
                  <a:gd name="T19" fmla="*/ 1 h 3"/>
                  <a:gd name="T20" fmla="*/ 0 w 41"/>
                  <a:gd name="T21" fmla="*/ 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3"/>
                  <a:gd name="T35" fmla="*/ 41 w 41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3">
                    <a:moveTo>
                      <a:pt x="41" y="3"/>
                    </a:moveTo>
                    <a:lnTo>
                      <a:pt x="41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68" name="Freeform 65"/>
              <p:cNvSpPr>
                <a:spLocks/>
              </p:cNvSpPr>
              <p:nvPr/>
            </p:nvSpPr>
            <p:spPr bwMode="auto">
              <a:xfrm>
                <a:off x="2470" y="2731"/>
                <a:ext cx="10" cy="17"/>
              </a:xfrm>
              <a:custGeom>
                <a:avLst/>
                <a:gdLst>
                  <a:gd name="T0" fmla="*/ 10 w 19"/>
                  <a:gd name="T1" fmla="*/ 17 h 34"/>
                  <a:gd name="T2" fmla="*/ 10 w 19"/>
                  <a:gd name="T3" fmla="*/ 17 h 34"/>
                  <a:gd name="T4" fmla="*/ 9 w 19"/>
                  <a:gd name="T5" fmla="*/ 12 h 34"/>
                  <a:gd name="T6" fmla="*/ 7 w 19"/>
                  <a:gd name="T7" fmla="*/ 7 h 34"/>
                  <a:gd name="T8" fmla="*/ 4 w 19"/>
                  <a:gd name="T9" fmla="*/ 3 h 34"/>
                  <a:gd name="T10" fmla="*/ 0 w 19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34"/>
                  <a:gd name="T20" fmla="*/ 19 w 19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34">
                    <a:moveTo>
                      <a:pt x="19" y="34"/>
                    </a:moveTo>
                    <a:lnTo>
                      <a:pt x="19" y="34"/>
                    </a:lnTo>
                    <a:lnTo>
                      <a:pt x="18" y="24"/>
                    </a:lnTo>
                    <a:lnTo>
                      <a:pt x="14" y="14"/>
                    </a:lnTo>
                    <a:lnTo>
                      <a:pt x="8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80" name="Freeform 77"/>
              <p:cNvSpPr>
                <a:spLocks/>
              </p:cNvSpPr>
              <p:nvPr/>
            </p:nvSpPr>
            <p:spPr bwMode="auto">
              <a:xfrm>
                <a:off x="2436" y="2731"/>
                <a:ext cx="9" cy="17"/>
              </a:xfrm>
              <a:custGeom>
                <a:avLst/>
                <a:gdLst>
                  <a:gd name="T0" fmla="*/ 9 w 19"/>
                  <a:gd name="T1" fmla="*/ 0 h 34"/>
                  <a:gd name="T2" fmla="*/ 9 w 19"/>
                  <a:gd name="T3" fmla="*/ 0 h 34"/>
                  <a:gd name="T4" fmla="*/ 6 w 19"/>
                  <a:gd name="T5" fmla="*/ 3 h 34"/>
                  <a:gd name="T6" fmla="*/ 3 w 19"/>
                  <a:gd name="T7" fmla="*/ 7 h 34"/>
                  <a:gd name="T8" fmla="*/ 1 w 19"/>
                  <a:gd name="T9" fmla="*/ 12 h 34"/>
                  <a:gd name="T10" fmla="*/ 0 w 19"/>
                  <a:gd name="T11" fmla="*/ 17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34"/>
                  <a:gd name="T20" fmla="*/ 19 w 19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34">
                    <a:moveTo>
                      <a:pt x="19" y="0"/>
                    </a:moveTo>
                    <a:lnTo>
                      <a:pt x="19" y="0"/>
                    </a:lnTo>
                    <a:lnTo>
                      <a:pt x="12" y="6"/>
                    </a:lnTo>
                    <a:lnTo>
                      <a:pt x="6" y="14"/>
                    </a:lnTo>
                    <a:lnTo>
                      <a:pt x="2" y="24"/>
                    </a:lnTo>
                    <a:lnTo>
                      <a:pt x="0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81" name="Freeform 78"/>
              <p:cNvSpPr>
                <a:spLocks/>
              </p:cNvSpPr>
              <p:nvPr/>
            </p:nvSpPr>
            <p:spPr bwMode="auto">
              <a:xfrm>
                <a:off x="2436" y="2750"/>
                <a:ext cx="11" cy="17"/>
              </a:xfrm>
              <a:custGeom>
                <a:avLst/>
                <a:gdLst>
                  <a:gd name="T0" fmla="*/ 0 w 21"/>
                  <a:gd name="T1" fmla="*/ 0 h 34"/>
                  <a:gd name="T2" fmla="*/ 0 w 21"/>
                  <a:gd name="T3" fmla="*/ 0 h 34"/>
                  <a:gd name="T4" fmla="*/ 1 w 21"/>
                  <a:gd name="T5" fmla="*/ 5 h 34"/>
                  <a:gd name="T6" fmla="*/ 3 w 21"/>
                  <a:gd name="T7" fmla="*/ 10 h 34"/>
                  <a:gd name="T8" fmla="*/ 6 w 21"/>
                  <a:gd name="T9" fmla="*/ 14 h 34"/>
                  <a:gd name="T10" fmla="*/ 11 w 21"/>
                  <a:gd name="T11" fmla="*/ 17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4"/>
                  <a:gd name="T20" fmla="*/ 21 w 21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4">
                    <a:moveTo>
                      <a:pt x="0" y="0"/>
                    </a:moveTo>
                    <a:lnTo>
                      <a:pt x="0" y="0"/>
                    </a:lnTo>
                    <a:lnTo>
                      <a:pt x="2" y="10"/>
                    </a:lnTo>
                    <a:lnTo>
                      <a:pt x="6" y="19"/>
                    </a:lnTo>
                    <a:lnTo>
                      <a:pt x="12" y="28"/>
                    </a:lnTo>
                    <a:lnTo>
                      <a:pt x="21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82" name="Freeform 79"/>
              <p:cNvSpPr>
                <a:spLocks/>
              </p:cNvSpPr>
              <p:nvPr/>
            </p:nvSpPr>
            <p:spPr bwMode="auto">
              <a:xfrm>
                <a:off x="2448" y="2768"/>
                <a:ext cx="20" cy="2"/>
              </a:xfrm>
              <a:custGeom>
                <a:avLst/>
                <a:gdLst>
                  <a:gd name="T0" fmla="*/ 0 w 41"/>
                  <a:gd name="T1" fmla="*/ 0 h 4"/>
                  <a:gd name="T2" fmla="*/ 0 w 41"/>
                  <a:gd name="T3" fmla="*/ 0 h 4"/>
                  <a:gd name="T4" fmla="*/ 2 w 41"/>
                  <a:gd name="T5" fmla="*/ 2 h 4"/>
                  <a:gd name="T6" fmla="*/ 5 w 41"/>
                  <a:gd name="T7" fmla="*/ 2 h 4"/>
                  <a:gd name="T8" fmla="*/ 7 w 41"/>
                  <a:gd name="T9" fmla="*/ 2 h 4"/>
                  <a:gd name="T10" fmla="*/ 10 w 41"/>
                  <a:gd name="T11" fmla="*/ 2 h 4"/>
                  <a:gd name="T12" fmla="*/ 10 w 41"/>
                  <a:gd name="T13" fmla="*/ 2 h 4"/>
                  <a:gd name="T14" fmla="*/ 12 w 41"/>
                  <a:gd name="T15" fmla="*/ 2 h 4"/>
                  <a:gd name="T16" fmla="*/ 15 w 41"/>
                  <a:gd name="T17" fmla="*/ 2 h 4"/>
                  <a:gd name="T18" fmla="*/ 17 w 41"/>
                  <a:gd name="T19" fmla="*/ 2 h 4"/>
                  <a:gd name="T20" fmla="*/ 20 w 41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"/>
                  <a:gd name="T35" fmla="*/ 41 w 41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20" y="4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5" y="3"/>
                    </a:lnTo>
                    <a:lnTo>
                      <a:pt x="4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83" name="Freeform 80"/>
              <p:cNvSpPr>
                <a:spLocks/>
              </p:cNvSpPr>
              <p:nvPr/>
            </p:nvSpPr>
            <p:spPr bwMode="auto">
              <a:xfrm>
                <a:off x="3610" y="2750"/>
                <a:ext cx="10" cy="17"/>
              </a:xfrm>
              <a:custGeom>
                <a:avLst/>
                <a:gdLst>
                  <a:gd name="T0" fmla="*/ 0 w 21"/>
                  <a:gd name="T1" fmla="*/ 17 h 34"/>
                  <a:gd name="T2" fmla="*/ 0 w 21"/>
                  <a:gd name="T3" fmla="*/ 17 h 34"/>
                  <a:gd name="T4" fmla="*/ 4 w 21"/>
                  <a:gd name="T5" fmla="*/ 14 h 34"/>
                  <a:gd name="T6" fmla="*/ 7 w 21"/>
                  <a:gd name="T7" fmla="*/ 10 h 34"/>
                  <a:gd name="T8" fmla="*/ 9 w 21"/>
                  <a:gd name="T9" fmla="*/ 5 h 34"/>
                  <a:gd name="T10" fmla="*/ 10 w 21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4"/>
                  <a:gd name="T20" fmla="*/ 21 w 21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4">
                    <a:moveTo>
                      <a:pt x="0" y="34"/>
                    </a:moveTo>
                    <a:lnTo>
                      <a:pt x="0" y="34"/>
                    </a:lnTo>
                    <a:lnTo>
                      <a:pt x="9" y="28"/>
                    </a:lnTo>
                    <a:lnTo>
                      <a:pt x="15" y="19"/>
                    </a:lnTo>
                    <a:lnTo>
                      <a:pt x="19" y="1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85" name="Freeform 82"/>
              <p:cNvSpPr>
                <a:spLocks/>
              </p:cNvSpPr>
              <p:nvPr/>
            </p:nvSpPr>
            <p:spPr bwMode="auto">
              <a:xfrm>
                <a:off x="3571" y="2722"/>
                <a:ext cx="56" cy="54"/>
              </a:xfrm>
              <a:custGeom>
                <a:avLst/>
                <a:gdLst>
                  <a:gd name="T0" fmla="*/ 28 w 114"/>
                  <a:gd name="T1" fmla="*/ 0 h 109"/>
                  <a:gd name="T2" fmla="*/ 28 w 114"/>
                  <a:gd name="T3" fmla="*/ 0 h 109"/>
                  <a:gd name="T4" fmla="*/ 22 w 114"/>
                  <a:gd name="T5" fmla="*/ 1 h 109"/>
                  <a:gd name="T6" fmla="*/ 17 w 114"/>
                  <a:gd name="T7" fmla="*/ 2 h 109"/>
                  <a:gd name="T8" fmla="*/ 13 w 114"/>
                  <a:gd name="T9" fmla="*/ 5 h 109"/>
                  <a:gd name="T10" fmla="*/ 8 w 114"/>
                  <a:gd name="T11" fmla="*/ 8 h 109"/>
                  <a:gd name="T12" fmla="*/ 5 w 114"/>
                  <a:gd name="T13" fmla="*/ 12 h 109"/>
                  <a:gd name="T14" fmla="*/ 2 w 114"/>
                  <a:gd name="T15" fmla="*/ 17 h 109"/>
                  <a:gd name="T16" fmla="*/ 1 w 114"/>
                  <a:gd name="T17" fmla="*/ 22 h 109"/>
                  <a:gd name="T18" fmla="*/ 0 w 114"/>
                  <a:gd name="T19" fmla="*/ 28 h 109"/>
                  <a:gd name="T20" fmla="*/ 0 w 114"/>
                  <a:gd name="T21" fmla="*/ 28 h 109"/>
                  <a:gd name="T22" fmla="*/ 1 w 114"/>
                  <a:gd name="T23" fmla="*/ 33 h 109"/>
                  <a:gd name="T24" fmla="*/ 2 w 114"/>
                  <a:gd name="T25" fmla="*/ 38 h 109"/>
                  <a:gd name="T26" fmla="*/ 5 w 114"/>
                  <a:gd name="T27" fmla="*/ 42 h 109"/>
                  <a:gd name="T28" fmla="*/ 8 w 114"/>
                  <a:gd name="T29" fmla="*/ 46 h 109"/>
                  <a:gd name="T30" fmla="*/ 13 w 114"/>
                  <a:gd name="T31" fmla="*/ 49 h 109"/>
                  <a:gd name="T32" fmla="*/ 17 w 114"/>
                  <a:gd name="T33" fmla="*/ 52 h 109"/>
                  <a:gd name="T34" fmla="*/ 22 w 114"/>
                  <a:gd name="T35" fmla="*/ 54 h 109"/>
                  <a:gd name="T36" fmla="*/ 28 w 114"/>
                  <a:gd name="T37" fmla="*/ 54 h 109"/>
                  <a:gd name="T38" fmla="*/ 28 w 114"/>
                  <a:gd name="T39" fmla="*/ 54 h 109"/>
                  <a:gd name="T40" fmla="*/ 33 w 114"/>
                  <a:gd name="T41" fmla="*/ 54 h 109"/>
                  <a:gd name="T42" fmla="*/ 39 w 114"/>
                  <a:gd name="T43" fmla="*/ 52 h 109"/>
                  <a:gd name="T44" fmla="*/ 43 w 114"/>
                  <a:gd name="T45" fmla="*/ 49 h 109"/>
                  <a:gd name="T46" fmla="*/ 48 w 114"/>
                  <a:gd name="T47" fmla="*/ 46 h 109"/>
                  <a:gd name="T48" fmla="*/ 51 w 114"/>
                  <a:gd name="T49" fmla="*/ 42 h 109"/>
                  <a:gd name="T50" fmla="*/ 54 w 114"/>
                  <a:gd name="T51" fmla="*/ 38 h 109"/>
                  <a:gd name="T52" fmla="*/ 55 w 114"/>
                  <a:gd name="T53" fmla="*/ 33 h 109"/>
                  <a:gd name="T54" fmla="*/ 56 w 114"/>
                  <a:gd name="T55" fmla="*/ 28 h 109"/>
                  <a:gd name="T56" fmla="*/ 56 w 114"/>
                  <a:gd name="T57" fmla="*/ 28 h 109"/>
                  <a:gd name="T58" fmla="*/ 55 w 114"/>
                  <a:gd name="T59" fmla="*/ 22 h 109"/>
                  <a:gd name="T60" fmla="*/ 54 w 114"/>
                  <a:gd name="T61" fmla="*/ 17 h 109"/>
                  <a:gd name="T62" fmla="*/ 51 w 114"/>
                  <a:gd name="T63" fmla="*/ 12 h 109"/>
                  <a:gd name="T64" fmla="*/ 48 w 114"/>
                  <a:gd name="T65" fmla="*/ 8 h 109"/>
                  <a:gd name="T66" fmla="*/ 43 w 114"/>
                  <a:gd name="T67" fmla="*/ 5 h 109"/>
                  <a:gd name="T68" fmla="*/ 39 w 114"/>
                  <a:gd name="T69" fmla="*/ 2 h 109"/>
                  <a:gd name="T70" fmla="*/ 33 w 114"/>
                  <a:gd name="T71" fmla="*/ 1 h 109"/>
                  <a:gd name="T72" fmla="*/ 28 w 114"/>
                  <a:gd name="T73" fmla="*/ 0 h 1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4"/>
                  <a:gd name="T112" fmla="*/ 0 h 109"/>
                  <a:gd name="T113" fmla="*/ 114 w 114"/>
                  <a:gd name="T114" fmla="*/ 109 h 1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4" h="109">
                    <a:moveTo>
                      <a:pt x="56" y="0"/>
                    </a:moveTo>
                    <a:lnTo>
                      <a:pt x="56" y="0"/>
                    </a:lnTo>
                    <a:lnTo>
                      <a:pt x="45" y="2"/>
                    </a:lnTo>
                    <a:lnTo>
                      <a:pt x="34" y="5"/>
                    </a:lnTo>
                    <a:lnTo>
                      <a:pt x="26" y="10"/>
                    </a:lnTo>
                    <a:lnTo>
                      <a:pt x="17" y="16"/>
                    </a:lnTo>
                    <a:lnTo>
                      <a:pt x="10" y="24"/>
                    </a:lnTo>
                    <a:lnTo>
                      <a:pt x="5" y="34"/>
                    </a:lnTo>
                    <a:lnTo>
                      <a:pt x="2" y="45"/>
                    </a:lnTo>
                    <a:lnTo>
                      <a:pt x="0" y="56"/>
                    </a:lnTo>
                    <a:lnTo>
                      <a:pt x="2" y="66"/>
                    </a:lnTo>
                    <a:lnTo>
                      <a:pt x="5" y="76"/>
                    </a:lnTo>
                    <a:lnTo>
                      <a:pt x="10" y="85"/>
                    </a:lnTo>
                    <a:lnTo>
                      <a:pt x="17" y="93"/>
                    </a:lnTo>
                    <a:lnTo>
                      <a:pt x="26" y="99"/>
                    </a:lnTo>
                    <a:lnTo>
                      <a:pt x="34" y="104"/>
                    </a:lnTo>
                    <a:lnTo>
                      <a:pt x="45" y="108"/>
                    </a:lnTo>
                    <a:lnTo>
                      <a:pt x="56" y="109"/>
                    </a:lnTo>
                    <a:lnTo>
                      <a:pt x="67" y="108"/>
                    </a:lnTo>
                    <a:lnTo>
                      <a:pt x="79" y="104"/>
                    </a:lnTo>
                    <a:lnTo>
                      <a:pt x="88" y="99"/>
                    </a:lnTo>
                    <a:lnTo>
                      <a:pt x="97" y="93"/>
                    </a:lnTo>
                    <a:lnTo>
                      <a:pt x="104" y="85"/>
                    </a:lnTo>
                    <a:lnTo>
                      <a:pt x="109" y="76"/>
                    </a:lnTo>
                    <a:lnTo>
                      <a:pt x="112" y="66"/>
                    </a:lnTo>
                    <a:lnTo>
                      <a:pt x="114" y="56"/>
                    </a:lnTo>
                    <a:lnTo>
                      <a:pt x="112" y="45"/>
                    </a:lnTo>
                    <a:lnTo>
                      <a:pt x="109" y="34"/>
                    </a:lnTo>
                    <a:lnTo>
                      <a:pt x="104" y="24"/>
                    </a:lnTo>
                    <a:lnTo>
                      <a:pt x="97" y="16"/>
                    </a:lnTo>
                    <a:lnTo>
                      <a:pt x="88" y="10"/>
                    </a:lnTo>
                    <a:lnTo>
                      <a:pt x="79" y="5"/>
                    </a:lnTo>
                    <a:lnTo>
                      <a:pt x="67" y="2"/>
                    </a:lnTo>
                    <a:lnTo>
                      <a:pt x="5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86" name="Freeform 83"/>
              <p:cNvSpPr>
                <a:spLocks/>
              </p:cNvSpPr>
              <p:nvPr/>
            </p:nvSpPr>
            <p:spPr bwMode="auto">
              <a:xfrm>
                <a:off x="3588" y="2728"/>
                <a:ext cx="20" cy="2"/>
              </a:xfrm>
              <a:custGeom>
                <a:avLst/>
                <a:gdLst>
                  <a:gd name="T0" fmla="*/ 20 w 41"/>
                  <a:gd name="T1" fmla="*/ 2 h 3"/>
                  <a:gd name="T2" fmla="*/ 20 w 41"/>
                  <a:gd name="T3" fmla="*/ 2 h 3"/>
                  <a:gd name="T4" fmla="*/ 18 w 41"/>
                  <a:gd name="T5" fmla="*/ 1 h 3"/>
                  <a:gd name="T6" fmla="*/ 15 w 41"/>
                  <a:gd name="T7" fmla="*/ 0 h 3"/>
                  <a:gd name="T8" fmla="*/ 13 w 41"/>
                  <a:gd name="T9" fmla="*/ 0 h 3"/>
                  <a:gd name="T10" fmla="*/ 10 w 41"/>
                  <a:gd name="T11" fmla="*/ 0 h 3"/>
                  <a:gd name="T12" fmla="*/ 10 w 41"/>
                  <a:gd name="T13" fmla="*/ 0 h 3"/>
                  <a:gd name="T14" fmla="*/ 8 w 41"/>
                  <a:gd name="T15" fmla="*/ 0 h 3"/>
                  <a:gd name="T16" fmla="*/ 6 w 41"/>
                  <a:gd name="T17" fmla="*/ 0 h 3"/>
                  <a:gd name="T18" fmla="*/ 3 w 41"/>
                  <a:gd name="T19" fmla="*/ 1 h 3"/>
                  <a:gd name="T20" fmla="*/ 0 w 41"/>
                  <a:gd name="T21" fmla="*/ 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3"/>
                  <a:gd name="T35" fmla="*/ 41 w 41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3">
                    <a:moveTo>
                      <a:pt x="41" y="3"/>
                    </a:moveTo>
                    <a:lnTo>
                      <a:pt x="41" y="3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87" name="Freeform 84"/>
              <p:cNvSpPr>
                <a:spLocks/>
              </p:cNvSpPr>
              <p:nvPr/>
            </p:nvSpPr>
            <p:spPr bwMode="auto">
              <a:xfrm>
                <a:off x="3611" y="2731"/>
                <a:ext cx="9" cy="17"/>
              </a:xfrm>
              <a:custGeom>
                <a:avLst/>
                <a:gdLst>
                  <a:gd name="T0" fmla="*/ 9 w 19"/>
                  <a:gd name="T1" fmla="*/ 17 h 34"/>
                  <a:gd name="T2" fmla="*/ 9 w 19"/>
                  <a:gd name="T3" fmla="*/ 17 h 34"/>
                  <a:gd name="T4" fmla="*/ 8 w 19"/>
                  <a:gd name="T5" fmla="*/ 12 h 34"/>
                  <a:gd name="T6" fmla="*/ 7 w 19"/>
                  <a:gd name="T7" fmla="*/ 7 h 34"/>
                  <a:gd name="T8" fmla="*/ 3 w 19"/>
                  <a:gd name="T9" fmla="*/ 3 h 34"/>
                  <a:gd name="T10" fmla="*/ 0 w 19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34"/>
                  <a:gd name="T20" fmla="*/ 19 w 19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34">
                    <a:moveTo>
                      <a:pt x="19" y="34"/>
                    </a:moveTo>
                    <a:lnTo>
                      <a:pt x="19" y="34"/>
                    </a:lnTo>
                    <a:lnTo>
                      <a:pt x="17" y="24"/>
                    </a:lnTo>
                    <a:lnTo>
                      <a:pt x="14" y="14"/>
                    </a:lnTo>
                    <a:lnTo>
                      <a:pt x="7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95" name="Line 92"/>
              <p:cNvSpPr>
                <a:spLocks noChangeShapeType="1"/>
              </p:cNvSpPr>
              <p:nvPr/>
            </p:nvSpPr>
            <p:spPr bwMode="auto">
              <a:xfrm flipH="1">
                <a:off x="3586" y="2728"/>
                <a:ext cx="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00" name="Freeform 97"/>
              <p:cNvSpPr>
                <a:spLocks/>
              </p:cNvSpPr>
              <p:nvPr/>
            </p:nvSpPr>
            <p:spPr bwMode="auto">
              <a:xfrm>
                <a:off x="3588" y="2768"/>
                <a:ext cx="20" cy="2"/>
              </a:xfrm>
              <a:custGeom>
                <a:avLst/>
                <a:gdLst>
                  <a:gd name="T0" fmla="*/ 0 w 41"/>
                  <a:gd name="T1" fmla="*/ 0 h 4"/>
                  <a:gd name="T2" fmla="*/ 0 w 41"/>
                  <a:gd name="T3" fmla="*/ 0 h 4"/>
                  <a:gd name="T4" fmla="*/ 3 w 41"/>
                  <a:gd name="T5" fmla="*/ 2 h 4"/>
                  <a:gd name="T6" fmla="*/ 6 w 41"/>
                  <a:gd name="T7" fmla="*/ 2 h 4"/>
                  <a:gd name="T8" fmla="*/ 8 w 41"/>
                  <a:gd name="T9" fmla="*/ 2 h 4"/>
                  <a:gd name="T10" fmla="*/ 10 w 41"/>
                  <a:gd name="T11" fmla="*/ 2 h 4"/>
                  <a:gd name="T12" fmla="*/ 10 w 41"/>
                  <a:gd name="T13" fmla="*/ 2 h 4"/>
                  <a:gd name="T14" fmla="*/ 13 w 41"/>
                  <a:gd name="T15" fmla="*/ 2 h 4"/>
                  <a:gd name="T16" fmla="*/ 15 w 41"/>
                  <a:gd name="T17" fmla="*/ 2 h 4"/>
                  <a:gd name="T18" fmla="*/ 18 w 41"/>
                  <a:gd name="T19" fmla="*/ 2 h 4"/>
                  <a:gd name="T20" fmla="*/ 20 w 41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"/>
                  <a:gd name="T35" fmla="*/ 41 w 41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">
                    <a:moveTo>
                      <a:pt x="0" y="0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4" name="Freeform 98"/>
            <p:cNvSpPr>
              <a:spLocks/>
            </p:cNvSpPr>
            <p:nvPr/>
          </p:nvSpPr>
          <p:spPr bwMode="auto">
            <a:xfrm>
              <a:off x="3605213" y="5576888"/>
              <a:ext cx="376237" cy="309562"/>
            </a:xfrm>
            <a:custGeom>
              <a:avLst/>
              <a:gdLst>
                <a:gd name="T0" fmla="*/ 0 w 473"/>
                <a:gd name="T1" fmla="*/ 269773 h 389"/>
                <a:gd name="T2" fmla="*/ 0 w 473"/>
                <a:gd name="T3" fmla="*/ 268181 h 389"/>
                <a:gd name="T4" fmla="*/ 33408 w 473"/>
                <a:gd name="T5" fmla="*/ 271364 h 389"/>
                <a:gd name="T6" fmla="*/ 65225 w 473"/>
                <a:gd name="T7" fmla="*/ 276935 h 389"/>
                <a:gd name="T8" fmla="*/ 98633 w 473"/>
                <a:gd name="T9" fmla="*/ 284893 h 389"/>
                <a:gd name="T10" fmla="*/ 132041 w 473"/>
                <a:gd name="T11" fmla="*/ 293646 h 389"/>
                <a:gd name="T12" fmla="*/ 163063 w 473"/>
                <a:gd name="T13" fmla="*/ 301604 h 389"/>
                <a:gd name="T14" fmla="*/ 194084 w 473"/>
                <a:gd name="T15" fmla="*/ 307175 h 389"/>
                <a:gd name="T16" fmla="*/ 225106 w 473"/>
                <a:gd name="T17" fmla="*/ 309562 h 389"/>
                <a:gd name="T18" fmla="*/ 254537 w 473"/>
                <a:gd name="T19" fmla="*/ 308766 h 389"/>
                <a:gd name="T20" fmla="*/ 283172 w 473"/>
                <a:gd name="T21" fmla="*/ 302400 h 389"/>
                <a:gd name="T22" fmla="*/ 307830 w 473"/>
                <a:gd name="T23" fmla="*/ 286484 h 389"/>
                <a:gd name="T24" fmla="*/ 328511 w 473"/>
                <a:gd name="T25" fmla="*/ 263406 h 389"/>
                <a:gd name="T26" fmla="*/ 347602 w 473"/>
                <a:gd name="T27" fmla="*/ 232370 h 389"/>
                <a:gd name="T28" fmla="*/ 359533 w 473"/>
                <a:gd name="T29" fmla="*/ 190989 h 389"/>
                <a:gd name="T30" fmla="*/ 369078 w 473"/>
                <a:gd name="T31" fmla="*/ 140059 h 389"/>
                <a:gd name="T32" fmla="*/ 373851 w 473"/>
                <a:gd name="T33" fmla="*/ 76396 h 389"/>
                <a:gd name="T34" fmla="*/ 376237 w 473"/>
                <a:gd name="T35" fmla="*/ 0 h 389"/>
                <a:gd name="T36" fmla="*/ 345215 w 473"/>
                <a:gd name="T37" fmla="*/ 0 h 389"/>
                <a:gd name="T38" fmla="*/ 345215 w 473"/>
                <a:gd name="T39" fmla="*/ 76396 h 389"/>
                <a:gd name="T40" fmla="*/ 339647 w 473"/>
                <a:gd name="T41" fmla="*/ 137672 h 389"/>
                <a:gd name="T42" fmla="*/ 330898 w 473"/>
                <a:gd name="T43" fmla="*/ 187010 h 389"/>
                <a:gd name="T44" fmla="*/ 318966 w 473"/>
                <a:gd name="T45" fmla="*/ 224413 h 389"/>
                <a:gd name="T46" fmla="*/ 303853 w 473"/>
                <a:gd name="T47" fmla="*/ 250674 h 389"/>
                <a:gd name="T48" fmla="*/ 287945 w 473"/>
                <a:gd name="T49" fmla="*/ 267385 h 389"/>
                <a:gd name="T50" fmla="*/ 269650 w 473"/>
                <a:gd name="T51" fmla="*/ 279322 h 389"/>
                <a:gd name="T52" fmla="*/ 249764 w 473"/>
                <a:gd name="T53" fmla="*/ 284097 h 389"/>
                <a:gd name="T54" fmla="*/ 225106 w 473"/>
                <a:gd name="T55" fmla="*/ 284893 h 389"/>
                <a:gd name="T56" fmla="*/ 198857 w 473"/>
                <a:gd name="T57" fmla="*/ 281709 h 389"/>
                <a:gd name="T58" fmla="*/ 169426 w 473"/>
                <a:gd name="T59" fmla="*/ 276139 h 389"/>
                <a:gd name="T60" fmla="*/ 138404 w 473"/>
                <a:gd name="T61" fmla="*/ 268181 h 389"/>
                <a:gd name="T62" fmla="*/ 104996 w 473"/>
                <a:gd name="T63" fmla="*/ 260223 h 389"/>
                <a:gd name="T64" fmla="*/ 71588 w 473"/>
                <a:gd name="T65" fmla="*/ 252265 h 389"/>
                <a:gd name="T66" fmla="*/ 34999 w 473"/>
                <a:gd name="T67" fmla="*/ 246695 h 389"/>
                <a:gd name="T68" fmla="*/ 0 w 473"/>
                <a:gd name="T69" fmla="*/ 243511 h 389"/>
                <a:gd name="T70" fmla="*/ 0 w 473"/>
                <a:gd name="T71" fmla="*/ 242716 h 389"/>
                <a:gd name="T72" fmla="*/ 0 w 473"/>
                <a:gd name="T73" fmla="*/ 269773 h 3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3"/>
                <a:gd name="T112" fmla="*/ 0 h 389"/>
                <a:gd name="T113" fmla="*/ 473 w 473"/>
                <a:gd name="T114" fmla="*/ 389 h 3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3" h="389">
                  <a:moveTo>
                    <a:pt x="0" y="339"/>
                  </a:moveTo>
                  <a:lnTo>
                    <a:pt x="0" y="337"/>
                  </a:lnTo>
                  <a:lnTo>
                    <a:pt x="42" y="341"/>
                  </a:lnTo>
                  <a:lnTo>
                    <a:pt x="82" y="348"/>
                  </a:lnTo>
                  <a:lnTo>
                    <a:pt x="124" y="358"/>
                  </a:lnTo>
                  <a:lnTo>
                    <a:pt x="166" y="369"/>
                  </a:lnTo>
                  <a:lnTo>
                    <a:pt x="205" y="379"/>
                  </a:lnTo>
                  <a:lnTo>
                    <a:pt x="244" y="386"/>
                  </a:lnTo>
                  <a:lnTo>
                    <a:pt x="283" y="389"/>
                  </a:lnTo>
                  <a:lnTo>
                    <a:pt x="320" y="388"/>
                  </a:lnTo>
                  <a:lnTo>
                    <a:pt x="356" y="380"/>
                  </a:lnTo>
                  <a:lnTo>
                    <a:pt x="387" y="360"/>
                  </a:lnTo>
                  <a:lnTo>
                    <a:pt x="413" y="331"/>
                  </a:lnTo>
                  <a:lnTo>
                    <a:pt x="437" y="292"/>
                  </a:lnTo>
                  <a:lnTo>
                    <a:pt x="452" y="240"/>
                  </a:lnTo>
                  <a:lnTo>
                    <a:pt x="464" y="176"/>
                  </a:lnTo>
                  <a:lnTo>
                    <a:pt x="470" y="96"/>
                  </a:lnTo>
                  <a:lnTo>
                    <a:pt x="473" y="0"/>
                  </a:lnTo>
                  <a:lnTo>
                    <a:pt x="434" y="0"/>
                  </a:lnTo>
                  <a:lnTo>
                    <a:pt x="434" y="96"/>
                  </a:lnTo>
                  <a:lnTo>
                    <a:pt x="427" y="173"/>
                  </a:lnTo>
                  <a:lnTo>
                    <a:pt x="416" y="235"/>
                  </a:lnTo>
                  <a:lnTo>
                    <a:pt x="401" y="282"/>
                  </a:lnTo>
                  <a:lnTo>
                    <a:pt x="382" y="315"/>
                  </a:lnTo>
                  <a:lnTo>
                    <a:pt x="362" y="336"/>
                  </a:lnTo>
                  <a:lnTo>
                    <a:pt x="339" y="351"/>
                  </a:lnTo>
                  <a:lnTo>
                    <a:pt x="314" y="357"/>
                  </a:lnTo>
                  <a:lnTo>
                    <a:pt x="283" y="358"/>
                  </a:lnTo>
                  <a:lnTo>
                    <a:pt x="250" y="354"/>
                  </a:lnTo>
                  <a:lnTo>
                    <a:pt x="213" y="347"/>
                  </a:lnTo>
                  <a:lnTo>
                    <a:pt x="174" y="337"/>
                  </a:lnTo>
                  <a:lnTo>
                    <a:pt x="132" y="327"/>
                  </a:lnTo>
                  <a:lnTo>
                    <a:pt x="90" y="317"/>
                  </a:lnTo>
                  <a:lnTo>
                    <a:pt x="44" y="310"/>
                  </a:lnTo>
                  <a:lnTo>
                    <a:pt x="0" y="306"/>
                  </a:lnTo>
                  <a:lnTo>
                    <a:pt x="0" y="305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Freeform 99"/>
            <p:cNvSpPr>
              <a:spLocks/>
            </p:cNvSpPr>
            <p:nvPr/>
          </p:nvSpPr>
          <p:spPr bwMode="auto">
            <a:xfrm>
              <a:off x="833438" y="5811838"/>
              <a:ext cx="2771775" cy="33337"/>
            </a:xfrm>
            <a:custGeom>
              <a:avLst/>
              <a:gdLst>
                <a:gd name="T0" fmla="*/ 0 w 3492"/>
                <a:gd name="T1" fmla="*/ 13180 h 43"/>
                <a:gd name="T2" fmla="*/ 0 w 3492"/>
                <a:gd name="T3" fmla="*/ 26359 h 43"/>
                <a:gd name="T4" fmla="*/ 2771775 w 3492"/>
                <a:gd name="T5" fmla="*/ 33337 h 43"/>
                <a:gd name="T6" fmla="*/ 2771775 w 3492"/>
                <a:gd name="T7" fmla="*/ 6978 h 43"/>
                <a:gd name="T8" fmla="*/ 0 w 3492"/>
                <a:gd name="T9" fmla="*/ 0 h 43"/>
                <a:gd name="T10" fmla="*/ 0 w 3492"/>
                <a:gd name="T11" fmla="*/ 1318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2"/>
                <a:gd name="T19" fmla="*/ 0 h 43"/>
                <a:gd name="T20" fmla="*/ 3492 w 349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2" h="43">
                  <a:moveTo>
                    <a:pt x="0" y="17"/>
                  </a:moveTo>
                  <a:lnTo>
                    <a:pt x="0" y="34"/>
                  </a:lnTo>
                  <a:lnTo>
                    <a:pt x="3492" y="43"/>
                  </a:lnTo>
                  <a:lnTo>
                    <a:pt x="3492" y="9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Freeform 100"/>
            <p:cNvSpPr>
              <a:spLocks/>
            </p:cNvSpPr>
            <p:nvPr/>
          </p:nvSpPr>
          <p:spPr bwMode="auto">
            <a:xfrm>
              <a:off x="5324475" y="5581650"/>
              <a:ext cx="311150" cy="312738"/>
            </a:xfrm>
            <a:custGeom>
              <a:avLst/>
              <a:gdLst>
                <a:gd name="T0" fmla="*/ 311150 w 391"/>
                <a:gd name="T1" fmla="*/ 236538 h 394"/>
                <a:gd name="T2" fmla="*/ 311150 w 391"/>
                <a:gd name="T3" fmla="*/ 238125 h 394"/>
                <a:gd name="T4" fmla="*/ 276931 w 391"/>
                <a:gd name="T5" fmla="*/ 240507 h 394"/>
                <a:gd name="T6" fmla="*/ 244304 w 391"/>
                <a:gd name="T7" fmla="*/ 247650 h 394"/>
                <a:gd name="T8" fmla="*/ 214065 w 391"/>
                <a:gd name="T9" fmla="*/ 257175 h 394"/>
                <a:gd name="T10" fmla="*/ 185417 w 391"/>
                <a:gd name="T11" fmla="*/ 266700 h 394"/>
                <a:gd name="T12" fmla="*/ 159952 w 391"/>
                <a:gd name="T13" fmla="*/ 275432 h 394"/>
                <a:gd name="T14" fmla="*/ 135283 w 391"/>
                <a:gd name="T15" fmla="*/ 282575 h 394"/>
                <a:gd name="T16" fmla="*/ 115388 w 391"/>
                <a:gd name="T17" fmla="*/ 287338 h 394"/>
                <a:gd name="T18" fmla="*/ 97881 w 391"/>
                <a:gd name="T19" fmla="*/ 287338 h 394"/>
                <a:gd name="T20" fmla="*/ 84353 w 391"/>
                <a:gd name="T21" fmla="*/ 284163 h 394"/>
                <a:gd name="T22" fmla="*/ 72416 w 391"/>
                <a:gd name="T23" fmla="*/ 274638 h 394"/>
                <a:gd name="T24" fmla="*/ 59684 w 391"/>
                <a:gd name="T25" fmla="*/ 258763 h 394"/>
                <a:gd name="T26" fmla="*/ 50134 w 391"/>
                <a:gd name="T27" fmla="*/ 230982 h 394"/>
                <a:gd name="T28" fmla="*/ 39789 w 391"/>
                <a:gd name="T29" fmla="*/ 192882 h 394"/>
                <a:gd name="T30" fmla="*/ 34219 w 391"/>
                <a:gd name="T31" fmla="*/ 142875 h 394"/>
                <a:gd name="T32" fmla="*/ 29444 w 391"/>
                <a:gd name="T33" fmla="*/ 78581 h 394"/>
                <a:gd name="T34" fmla="*/ 31035 w 391"/>
                <a:gd name="T35" fmla="*/ 0 h 394"/>
                <a:gd name="T36" fmla="*/ 0 w 391"/>
                <a:gd name="T37" fmla="*/ 0 h 394"/>
                <a:gd name="T38" fmla="*/ 796 w 391"/>
                <a:gd name="T39" fmla="*/ 78581 h 394"/>
                <a:gd name="T40" fmla="*/ 5570 w 391"/>
                <a:gd name="T41" fmla="*/ 142875 h 394"/>
                <a:gd name="T42" fmla="*/ 11141 w 391"/>
                <a:gd name="T43" fmla="*/ 196850 h 394"/>
                <a:gd name="T44" fmla="*/ 20690 w 391"/>
                <a:gd name="T45" fmla="*/ 236538 h 394"/>
                <a:gd name="T46" fmla="*/ 33423 w 391"/>
                <a:gd name="T47" fmla="*/ 268288 h 394"/>
                <a:gd name="T48" fmla="*/ 50134 w 391"/>
                <a:gd name="T49" fmla="*/ 291307 h 394"/>
                <a:gd name="T50" fmla="*/ 70824 w 391"/>
                <a:gd name="T51" fmla="*/ 307182 h 394"/>
                <a:gd name="T52" fmla="*/ 95494 w 391"/>
                <a:gd name="T53" fmla="*/ 312738 h 394"/>
                <a:gd name="T54" fmla="*/ 117775 w 391"/>
                <a:gd name="T55" fmla="*/ 312738 h 394"/>
                <a:gd name="T56" fmla="*/ 144036 w 391"/>
                <a:gd name="T57" fmla="*/ 307975 h 394"/>
                <a:gd name="T58" fmla="*/ 168705 w 391"/>
                <a:gd name="T59" fmla="*/ 300038 h 394"/>
                <a:gd name="T60" fmla="*/ 196558 w 391"/>
                <a:gd name="T61" fmla="*/ 291307 h 394"/>
                <a:gd name="T62" fmla="*/ 223614 w 391"/>
                <a:gd name="T63" fmla="*/ 281782 h 394"/>
                <a:gd name="T64" fmla="*/ 253058 w 391"/>
                <a:gd name="T65" fmla="*/ 272257 h 394"/>
                <a:gd name="T66" fmla="*/ 280910 w 391"/>
                <a:gd name="T67" fmla="*/ 265907 h 394"/>
                <a:gd name="T68" fmla="*/ 311150 w 391"/>
                <a:gd name="T69" fmla="*/ 262732 h 394"/>
                <a:gd name="T70" fmla="*/ 311150 w 391"/>
                <a:gd name="T71" fmla="*/ 263525 h 394"/>
                <a:gd name="T72" fmla="*/ 311150 w 391"/>
                <a:gd name="T73" fmla="*/ 236538 h 3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1"/>
                <a:gd name="T112" fmla="*/ 0 h 394"/>
                <a:gd name="T113" fmla="*/ 391 w 391"/>
                <a:gd name="T114" fmla="*/ 394 h 3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1" h="394">
                  <a:moveTo>
                    <a:pt x="391" y="298"/>
                  </a:moveTo>
                  <a:lnTo>
                    <a:pt x="391" y="300"/>
                  </a:lnTo>
                  <a:lnTo>
                    <a:pt x="348" y="303"/>
                  </a:lnTo>
                  <a:lnTo>
                    <a:pt x="307" y="312"/>
                  </a:lnTo>
                  <a:lnTo>
                    <a:pt x="269" y="324"/>
                  </a:lnTo>
                  <a:lnTo>
                    <a:pt x="233" y="336"/>
                  </a:lnTo>
                  <a:lnTo>
                    <a:pt x="201" y="347"/>
                  </a:lnTo>
                  <a:lnTo>
                    <a:pt x="170" y="356"/>
                  </a:lnTo>
                  <a:lnTo>
                    <a:pt x="145" y="362"/>
                  </a:lnTo>
                  <a:lnTo>
                    <a:pt x="123" y="362"/>
                  </a:lnTo>
                  <a:lnTo>
                    <a:pt x="106" y="358"/>
                  </a:lnTo>
                  <a:lnTo>
                    <a:pt x="91" y="346"/>
                  </a:lnTo>
                  <a:lnTo>
                    <a:pt x="75" y="326"/>
                  </a:lnTo>
                  <a:lnTo>
                    <a:pt x="63" y="291"/>
                  </a:lnTo>
                  <a:lnTo>
                    <a:pt x="50" y="243"/>
                  </a:lnTo>
                  <a:lnTo>
                    <a:pt x="43" y="180"/>
                  </a:lnTo>
                  <a:lnTo>
                    <a:pt x="37" y="99"/>
                  </a:lnTo>
                  <a:lnTo>
                    <a:pt x="39" y="0"/>
                  </a:lnTo>
                  <a:lnTo>
                    <a:pt x="0" y="0"/>
                  </a:lnTo>
                  <a:lnTo>
                    <a:pt x="1" y="99"/>
                  </a:lnTo>
                  <a:lnTo>
                    <a:pt x="7" y="180"/>
                  </a:lnTo>
                  <a:lnTo>
                    <a:pt x="14" y="248"/>
                  </a:lnTo>
                  <a:lnTo>
                    <a:pt x="26" y="298"/>
                  </a:lnTo>
                  <a:lnTo>
                    <a:pt x="42" y="338"/>
                  </a:lnTo>
                  <a:lnTo>
                    <a:pt x="63" y="367"/>
                  </a:lnTo>
                  <a:lnTo>
                    <a:pt x="89" y="387"/>
                  </a:lnTo>
                  <a:lnTo>
                    <a:pt x="120" y="394"/>
                  </a:lnTo>
                  <a:lnTo>
                    <a:pt x="148" y="394"/>
                  </a:lnTo>
                  <a:lnTo>
                    <a:pt x="181" y="388"/>
                  </a:lnTo>
                  <a:lnTo>
                    <a:pt x="212" y="378"/>
                  </a:lnTo>
                  <a:lnTo>
                    <a:pt x="247" y="367"/>
                  </a:lnTo>
                  <a:lnTo>
                    <a:pt x="281" y="355"/>
                  </a:lnTo>
                  <a:lnTo>
                    <a:pt x="318" y="343"/>
                  </a:lnTo>
                  <a:lnTo>
                    <a:pt x="353" y="335"/>
                  </a:lnTo>
                  <a:lnTo>
                    <a:pt x="391" y="331"/>
                  </a:lnTo>
                  <a:lnTo>
                    <a:pt x="391" y="332"/>
                  </a:lnTo>
                  <a:lnTo>
                    <a:pt x="391" y="298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Freeform 101"/>
            <p:cNvSpPr>
              <a:spLocks/>
            </p:cNvSpPr>
            <p:nvPr/>
          </p:nvSpPr>
          <p:spPr bwMode="auto">
            <a:xfrm>
              <a:off x="5635625" y="5818188"/>
              <a:ext cx="2513013" cy="26987"/>
            </a:xfrm>
            <a:custGeom>
              <a:avLst/>
              <a:gdLst>
                <a:gd name="T0" fmla="*/ 2513013 w 3166"/>
                <a:gd name="T1" fmla="*/ 13494 h 34"/>
                <a:gd name="T2" fmla="*/ 2513013 w 3166"/>
                <a:gd name="T3" fmla="*/ 0 h 34"/>
                <a:gd name="T4" fmla="*/ 0 w 3166"/>
                <a:gd name="T5" fmla="*/ 0 h 34"/>
                <a:gd name="T6" fmla="*/ 0 w 3166"/>
                <a:gd name="T7" fmla="*/ 26987 h 34"/>
                <a:gd name="T8" fmla="*/ 2513013 w 3166"/>
                <a:gd name="T9" fmla="*/ 26987 h 34"/>
                <a:gd name="T10" fmla="*/ 2513013 w 3166"/>
                <a:gd name="T11" fmla="*/ 1349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6"/>
                <a:gd name="T19" fmla="*/ 0 h 34"/>
                <a:gd name="T20" fmla="*/ 3166 w 316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6" h="34">
                  <a:moveTo>
                    <a:pt x="3166" y="17"/>
                  </a:moveTo>
                  <a:lnTo>
                    <a:pt x="3166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3166" y="34"/>
                  </a:lnTo>
                  <a:lnTo>
                    <a:pt x="3166" y="17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18" name="Oval 102"/>
            <p:cNvSpPr>
              <a:spLocks noChangeArrowheads="1"/>
            </p:cNvSpPr>
            <p:nvPr/>
          </p:nvSpPr>
          <p:spPr bwMode="auto">
            <a:xfrm>
              <a:off x="5291138" y="5559425"/>
              <a:ext cx="88900" cy="889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0519" name="Oval 103"/>
            <p:cNvSpPr>
              <a:spLocks noChangeArrowheads="1"/>
            </p:cNvSpPr>
            <p:nvPr/>
          </p:nvSpPr>
          <p:spPr bwMode="auto">
            <a:xfrm flipH="1">
              <a:off x="3921125" y="5561013"/>
              <a:ext cx="88900" cy="889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04"/>
            <p:cNvGrpSpPr>
              <a:grpSpLocks/>
            </p:cNvGrpSpPr>
            <p:nvPr/>
          </p:nvGrpSpPr>
          <p:grpSpPr bwMode="auto">
            <a:xfrm>
              <a:off x="5700713" y="5776913"/>
              <a:ext cx="42862" cy="106362"/>
              <a:chOff x="4144" y="3081"/>
              <a:chExt cx="28" cy="70"/>
            </a:xfrm>
          </p:grpSpPr>
          <p:sp>
            <p:nvSpPr>
              <p:cNvPr id="22618" name="Oval 105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619" name="Oval 106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107"/>
            <p:cNvGrpSpPr>
              <a:grpSpLocks/>
            </p:cNvGrpSpPr>
            <p:nvPr/>
          </p:nvGrpSpPr>
          <p:grpSpPr bwMode="auto">
            <a:xfrm>
              <a:off x="5973763" y="5773738"/>
              <a:ext cx="42862" cy="106362"/>
              <a:chOff x="4144" y="3081"/>
              <a:chExt cx="28" cy="70"/>
            </a:xfrm>
          </p:grpSpPr>
          <p:sp>
            <p:nvSpPr>
              <p:cNvPr id="22616" name="Oval 108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617" name="Oval 109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110"/>
            <p:cNvGrpSpPr>
              <a:grpSpLocks/>
            </p:cNvGrpSpPr>
            <p:nvPr/>
          </p:nvGrpSpPr>
          <p:grpSpPr bwMode="auto">
            <a:xfrm>
              <a:off x="6242050" y="5775325"/>
              <a:ext cx="42863" cy="106363"/>
              <a:chOff x="4144" y="3081"/>
              <a:chExt cx="28" cy="70"/>
            </a:xfrm>
          </p:grpSpPr>
          <p:sp>
            <p:nvSpPr>
              <p:cNvPr id="22614" name="Oval 111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615" name="Oval 112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113"/>
            <p:cNvGrpSpPr>
              <a:grpSpLocks/>
            </p:cNvGrpSpPr>
            <p:nvPr/>
          </p:nvGrpSpPr>
          <p:grpSpPr bwMode="auto">
            <a:xfrm>
              <a:off x="6505575" y="5776913"/>
              <a:ext cx="42863" cy="106362"/>
              <a:chOff x="4144" y="3081"/>
              <a:chExt cx="28" cy="70"/>
            </a:xfrm>
          </p:grpSpPr>
          <p:sp>
            <p:nvSpPr>
              <p:cNvPr id="22612" name="Oval 114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613" name="Oval 115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116"/>
            <p:cNvGrpSpPr>
              <a:grpSpLocks/>
            </p:cNvGrpSpPr>
            <p:nvPr/>
          </p:nvGrpSpPr>
          <p:grpSpPr bwMode="auto">
            <a:xfrm>
              <a:off x="6754813" y="5773738"/>
              <a:ext cx="42862" cy="106362"/>
              <a:chOff x="4144" y="3081"/>
              <a:chExt cx="28" cy="70"/>
            </a:xfrm>
          </p:grpSpPr>
          <p:sp>
            <p:nvSpPr>
              <p:cNvPr id="22610" name="Oval 117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611" name="Oval 118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119"/>
            <p:cNvGrpSpPr>
              <a:grpSpLocks/>
            </p:cNvGrpSpPr>
            <p:nvPr/>
          </p:nvGrpSpPr>
          <p:grpSpPr bwMode="auto">
            <a:xfrm>
              <a:off x="7018338" y="5765800"/>
              <a:ext cx="42862" cy="106363"/>
              <a:chOff x="4144" y="3081"/>
              <a:chExt cx="28" cy="70"/>
            </a:xfrm>
          </p:grpSpPr>
          <p:sp>
            <p:nvSpPr>
              <p:cNvPr id="22608" name="Oval 120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609" name="Oval 121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122"/>
            <p:cNvGrpSpPr>
              <a:grpSpLocks/>
            </p:cNvGrpSpPr>
            <p:nvPr/>
          </p:nvGrpSpPr>
          <p:grpSpPr bwMode="auto">
            <a:xfrm>
              <a:off x="7291388" y="5767388"/>
              <a:ext cx="42862" cy="106362"/>
              <a:chOff x="4144" y="3081"/>
              <a:chExt cx="28" cy="70"/>
            </a:xfrm>
          </p:grpSpPr>
          <p:sp>
            <p:nvSpPr>
              <p:cNvPr id="22606" name="Oval 123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607" name="Oval 124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Group 125"/>
            <p:cNvGrpSpPr>
              <a:grpSpLocks/>
            </p:cNvGrpSpPr>
            <p:nvPr/>
          </p:nvGrpSpPr>
          <p:grpSpPr bwMode="auto">
            <a:xfrm>
              <a:off x="7564438" y="5768975"/>
              <a:ext cx="42862" cy="106363"/>
              <a:chOff x="4144" y="3081"/>
              <a:chExt cx="28" cy="70"/>
            </a:xfrm>
          </p:grpSpPr>
          <p:sp>
            <p:nvSpPr>
              <p:cNvPr id="22604" name="Oval 126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605" name="Oval 127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Group 128"/>
            <p:cNvGrpSpPr>
              <a:grpSpLocks/>
            </p:cNvGrpSpPr>
            <p:nvPr/>
          </p:nvGrpSpPr>
          <p:grpSpPr bwMode="auto">
            <a:xfrm>
              <a:off x="7837488" y="5765800"/>
              <a:ext cx="42862" cy="106363"/>
              <a:chOff x="4144" y="3081"/>
              <a:chExt cx="28" cy="70"/>
            </a:xfrm>
          </p:grpSpPr>
          <p:sp>
            <p:nvSpPr>
              <p:cNvPr id="22602" name="Oval 129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603" name="Oval 130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131"/>
            <p:cNvGrpSpPr>
              <a:grpSpLocks/>
            </p:cNvGrpSpPr>
            <p:nvPr/>
          </p:nvGrpSpPr>
          <p:grpSpPr bwMode="auto">
            <a:xfrm>
              <a:off x="8101013" y="5776913"/>
              <a:ext cx="42862" cy="106362"/>
              <a:chOff x="4144" y="3081"/>
              <a:chExt cx="28" cy="70"/>
            </a:xfrm>
          </p:grpSpPr>
          <p:sp>
            <p:nvSpPr>
              <p:cNvPr id="22600" name="Oval 132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601" name="Oval 133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134"/>
            <p:cNvGrpSpPr>
              <a:grpSpLocks/>
            </p:cNvGrpSpPr>
            <p:nvPr/>
          </p:nvGrpSpPr>
          <p:grpSpPr bwMode="auto">
            <a:xfrm>
              <a:off x="3492500" y="5778500"/>
              <a:ext cx="42863" cy="106363"/>
              <a:chOff x="4144" y="3081"/>
              <a:chExt cx="28" cy="70"/>
            </a:xfrm>
          </p:grpSpPr>
          <p:sp>
            <p:nvSpPr>
              <p:cNvPr id="22598" name="Oval 135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599" name="Oval 136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137"/>
            <p:cNvGrpSpPr>
              <a:grpSpLocks/>
            </p:cNvGrpSpPr>
            <p:nvPr/>
          </p:nvGrpSpPr>
          <p:grpSpPr bwMode="auto">
            <a:xfrm>
              <a:off x="3117850" y="5775325"/>
              <a:ext cx="42863" cy="106363"/>
              <a:chOff x="4144" y="3081"/>
              <a:chExt cx="28" cy="70"/>
            </a:xfrm>
          </p:grpSpPr>
          <p:sp>
            <p:nvSpPr>
              <p:cNvPr id="22596" name="Oval 138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597" name="Oval 139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140"/>
            <p:cNvGrpSpPr>
              <a:grpSpLocks/>
            </p:cNvGrpSpPr>
            <p:nvPr/>
          </p:nvGrpSpPr>
          <p:grpSpPr bwMode="auto">
            <a:xfrm>
              <a:off x="2782888" y="5783263"/>
              <a:ext cx="42862" cy="106362"/>
              <a:chOff x="4144" y="3081"/>
              <a:chExt cx="28" cy="70"/>
            </a:xfrm>
          </p:grpSpPr>
          <p:sp>
            <p:nvSpPr>
              <p:cNvPr id="22594" name="Oval 141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595" name="Oval 142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16" name="Group 143"/>
            <p:cNvGrpSpPr>
              <a:grpSpLocks/>
            </p:cNvGrpSpPr>
            <p:nvPr/>
          </p:nvGrpSpPr>
          <p:grpSpPr bwMode="auto">
            <a:xfrm>
              <a:off x="2417763" y="5784850"/>
              <a:ext cx="42862" cy="106363"/>
              <a:chOff x="4144" y="3081"/>
              <a:chExt cx="28" cy="70"/>
            </a:xfrm>
          </p:grpSpPr>
          <p:sp>
            <p:nvSpPr>
              <p:cNvPr id="22592" name="Oval 144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593" name="Oval 145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17" name="Group 146"/>
            <p:cNvGrpSpPr>
              <a:grpSpLocks/>
            </p:cNvGrpSpPr>
            <p:nvPr/>
          </p:nvGrpSpPr>
          <p:grpSpPr bwMode="auto">
            <a:xfrm>
              <a:off x="2114550" y="5781675"/>
              <a:ext cx="42863" cy="106363"/>
              <a:chOff x="4144" y="3081"/>
              <a:chExt cx="28" cy="70"/>
            </a:xfrm>
          </p:grpSpPr>
          <p:sp>
            <p:nvSpPr>
              <p:cNvPr id="22590" name="Oval 147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591" name="Oval 148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Group 149"/>
            <p:cNvGrpSpPr>
              <a:grpSpLocks/>
            </p:cNvGrpSpPr>
            <p:nvPr/>
          </p:nvGrpSpPr>
          <p:grpSpPr bwMode="auto">
            <a:xfrm>
              <a:off x="1819275" y="5773738"/>
              <a:ext cx="42863" cy="106362"/>
              <a:chOff x="4144" y="3081"/>
              <a:chExt cx="28" cy="70"/>
            </a:xfrm>
          </p:grpSpPr>
          <p:sp>
            <p:nvSpPr>
              <p:cNvPr id="22588" name="Oval 150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589" name="Oval 151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19" name="Group 152"/>
            <p:cNvGrpSpPr>
              <a:grpSpLocks/>
            </p:cNvGrpSpPr>
            <p:nvPr/>
          </p:nvGrpSpPr>
          <p:grpSpPr bwMode="auto">
            <a:xfrm>
              <a:off x="1497013" y="5768975"/>
              <a:ext cx="42862" cy="106363"/>
              <a:chOff x="4144" y="3081"/>
              <a:chExt cx="28" cy="70"/>
            </a:xfrm>
          </p:grpSpPr>
          <p:sp>
            <p:nvSpPr>
              <p:cNvPr id="22586" name="Oval 153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587" name="Oval 154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20" name="Group 155"/>
            <p:cNvGrpSpPr>
              <a:grpSpLocks/>
            </p:cNvGrpSpPr>
            <p:nvPr/>
          </p:nvGrpSpPr>
          <p:grpSpPr bwMode="auto">
            <a:xfrm>
              <a:off x="1187450" y="5757863"/>
              <a:ext cx="42863" cy="106362"/>
              <a:chOff x="4144" y="3081"/>
              <a:chExt cx="28" cy="70"/>
            </a:xfrm>
          </p:grpSpPr>
          <p:sp>
            <p:nvSpPr>
              <p:cNvPr id="22584" name="Oval 156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585" name="Oval 157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21" name="Group 158"/>
            <p:cNvGrpSpPr>
              <a:grpSpLocks/>
            </p:cNvGrpSpPr>
            <p:nvPr/>
          </p:nvGrpSpPr>
          <p:grpSpPr bwMode="auto">
            <a:xfrm>
              <a:off x="966788" y="5772150"/>
              <a:ext cx="42862" cy="106363"/>
              <a:chOff x="4144" y="3081"/>
              <a:chExt cx="28" cy="70"/>
            </a:xfrm>
          </p:grpSpPr>
          <p:sp>
            <p:nvSpPr>
              <p:cNvPr id="22582" name="Oval 159"/>
              <p:cNvSpPr>
                <a:spLocks noChangeArrowheads="1"/>
              </p:cNvSpPr>
              <p:nvPr/>
            </p:nvSpPr>
            <p:spPr bwMode="auto">
              <a:xfrm>
                <a:off x="4144" y="308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2583" name="Oval 160"/>
              <p:cNvSpPr>
                <a:spLocks noChangeArrowheads="1"/>
              </p:cNvSpPr>
              <p:nvPr/>
            </p:nvSpPr>
            <p:spPr bwMode="auto">
              <a:xfrm>
                <a:off x="4145" y="3124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60577" name="Line 161"/>
            <p:cNvSpPr>
              <a:spLocks noChangeShapeType="1"/>
            </p:cNvSpPr>
            <p:nvPr/>
          </p:nvSpPr>
          <p:spPr bwMode="auto">
            <a:xfrm flipH="1">
              <a:off x="7246938" y="4162425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78" name="Line 162"/>
            <p:cNvSpPr>
              <a:spLocks noChangeShapeType="1"/>
            </p:cNvSpPr>
            <p:nvPr/>
          </p:nvSpPr>
          <p:spPr bwMode="auto">
            <a:xfrm flipH="1">
              <a:off x="6689725" y="4418013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79" name="Line 163"/>
            <p:cNvSpPr>
              <a:spLocks noChangeShapeType="1"/>
            </p:cNvSpPr>
            <p:nvPr/>
          </p:nvSpPr>
          <p:spPr bwMode="auto">
            <a:xfrm flipH="1">
              <a:off x="5838825" y="4214813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80" name="Line 164"/>
            <p:cNvSpPr>
              <a:spLocks noChangeShapeType="1"/>
            </p:cNvSpPr>
            <p:nvPr/>
          </p:nvSpPr>
          <p:spPr bwMode="auto">
            <a:xfrm flipH="1">
              <a:off x="1090613" y="4216400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81" name="Line 165"/>
            <p:cNvSpPr>
              <a:spLocks noChangeShapeType="1"/>
            </p:cNvSpPr>
            <p:nvPr/>
          </p:nvSpPr>
          <p:spPr bwMode="auto">
            <a:xfrm flipH="1">
              <a:off x="2755900" y="4230688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82" name="Line 166"/>
            <p:cNvSpPr>
              <a:spLocks noChangeShapeType="1"/>
            </p:cNvSpPr>
            <p:nvPr/>
          </p:nvSpPr>
          <p:spPr bwMode="auto">
            <a:xfrm flipH="1">
              <a:off x="1639888" y="4016375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83" name="Line 167"/>
            <p:cNvSpPr>
              <a:spLocks noChangeShapeType="1"/>
            </p:cNvSpPr>
            <p:nvPr/>
          </p:nvSpPr>
          <p:spPr bwMode="auto">
            <a:xfrm flipH="1">
              <a:off x="6315075" y="4017963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84" name="Line 168"/>
            <p:cNvSpPr>
              <a:spLocks noChangeShapeType="1"/>
            </p:cNvSpPr>
            <p:nvPr/>
          </p:nvSpPr>
          <p:spPr bwMode="auto">
            <a:xfrm flipH="1">
              <a:off x="1820863" y="4337050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85" name="Line 169"/>
            <p:cNvSpPr>
              <a:spLocks noChangeShapeType="1"/>
            </p:cNvSpPr>
            <p:nvPr/>
          </p:nvSpPr>
          <p:spPr bwMode="auto">
            <a:xfrm flipH="1">
              <a:off x="2266950" y="4148138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86" name="Line 170"/>
            <p:cNvSpPr>
              <a:spLocks noChangeShapeType="1"/>
            </p:cNvSpPr>
            <p:nvPr/>
          </p:nvSpPr>
          <p:spPr bwMode="auto">
            <a:xfrm flipH="1">
              <a:off x="7608888" y="4283075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87" name="Line 171"/>
            <p:cNvSpPr>
              <a:spLocks noChangeShapeType="1"/>
            </p:cNvSpPr>
            <p:nvPr/>
          </p:nvSpPr>
          <p:spPr bwMode="auto">
            <a:xfrm flipH="1">
              <a:off x="7286625" y="4316413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88" name="Line 172"/>
            <p:cNvSpPr>
              <a:spLocks noChangeShapeType="1"/>
            </p:cNvSpPr>
            <p:nvPr/>
          </p:nvSpPr>
          <p:spPr bwMode="auto">
            <a:xfrm flipH="1">
              <a:off x="6729413" y="4572000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89" name="Line 173"/>
            <p:cNvSpPr>
              <a:spLocks noChangeShapeType="1"/>
            </p:cNvSpPr>
            <p:nvPr/>
          </p:nvSpPr>
          <p:spPr bwMode="auto">
            <a:xfrm flipH="1">
              <a:off x="5878513" y="4368800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90" name="Line 174"/>
            <p:cNvSpPr>
              <a:spLocks noChangeShapeType="1"/>
            </p:cNvSpPr>
            <p:nvPr/>
          </p:nvSpPr>
          <p:spPr bwMode="auto">
            <a:xfrm flipH="1">
              <a:off x="1130300" y="4370388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91" name="Line 175"/>
            <p:cNvSpPr>
              <a:spLocks noChangeShapeType="1"/>
            </p:cNvSpPr>
            <p:nvPr/>
          </p:nvSpPr>
          <p:spPr bwMode="auto">
            <a:xfrm flipH="1">
              <a:off x="2795588" y="4384675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92" name="Line 176"/>
            <p:cNvSpPr>
              <a:spLocks noChangeShapeType="1"/>
            </p:cNvSpPr>
            <p:nvPr/>
          </p:nvSpPr>
          <p:spPr bwMode="auto">
            <a:xfrm flipH="1">
              <a:off x="1679575" y="4170363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93" name="Line 177"/>
            <p:cNvSpPr>
              <a:spLocks noChangeShapeType="1"/>
            </p:cNvSpPr>
            <p:nvPr/>
          </p:nvSpPr>
          <p:spPr bwMode="auto">
            <a:xfrm flipH="1">
              <a:off x="6354763" y="4171950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94" name="Line 178"/>
            <p:cNvSpPr>
              <a:spLocks noChangeShapeType="1"/>
            </p:cNvSpPr>
            <p:nvPr/>
          </p:nvSpPr>
          <p:spPr bwMode="auto">
            <a:xfrm flipH="1">
              <a:off x="1860550" y="4491038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95" name="Line 179"/>
            <p:cNvSpPr>
              <a:spLocks noChangeShapeType="1"/>
            </p:cNvSpPr>
            <p:nvPr/>
          </p:nvSpPr>
          <p:spPr bwMode="auto">
            <a:xfrm flipH="1">
              <a:off x="2306638" y="4302125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96" name="Line 180"/>
            <p:cNvSpPr>
              <a:spLocks noChangeShapeType="1"/>
            </p:cNvSpPr>
            <p:nvPr/>
          </p:nvSpPr>
          <p:spPr bwMode="auto">
            <a:xfrm flipH="1">
              <a:off x="7648575" y="4437063"/>
              <a:ext cx="736600" cy="14859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97" name="Freeform 181"/>
            <p:cNvSpPr>
              <a:spLocks/>
            </p:cNvSpPr>
            <p:nvPr/>
          </p:nvSpPr>
          <p:spPr bwMode="auto">
            <a:xfrm rot="14468442" flipH="1">
              <a:off x="6619082" y="4906168"/>
              <a:ext cx="819150" cy="1128713"/>
            </a:xfrm>
            <a:custGeom>
              <a:avLst/>
              <a:gdLst>
                <a:gd name="T0" fmla="*/ 383048 w 772"/>
                <a:gd name="T1" fmla="*/ 1080092 h 975"/>
                <a:gd name="T2" fmla="*/ 445652 w 772"/>
                <a:gd name="T3" fmla="*/ 1039574 h 975"/>
                <a:gd name="T4" fmla="*/ 480667 w 772"/>
                <a:gd name="T5" fmla="*/ 1026839 h 975"/>
                <a:gd name="T6" fmla="*/ 562370 w 772"/>
                <a:gd name="T7" fmla="*/ 971272 h 975"/>
                <a:gd name="T8" fmla="*/ 621790 w 772"/>
                <a:gd name="T9" fmla="*/ 905286 h 975"/>
                <a:gd name="T10" fmla="*/ 670599 w 772"/>
                <a:gd name="T11" fmla="*/ 856664 h 975"/>
                <a:gd name="T12" fmla="*/ 721531 w 772"/>
                <a:gd name="T13" fmla="*/ 792993 h 975"/>
                <a:gd name="T14" fmla="*/ 770341 w 772"/>
                <a:gd name="T15" fmla="*/ 724692 h 975"/>
                <a:gd name="T16" fmla="*/ 819150 w 772"/>
                <a:gd name="T17" fmla="*/ 658705 h 975"/>
                <a:gd name="T18" fmla="*/ 673783 w 772"/>
                <a:gd name="T19" fmla="*/ 656390 h 975"/>
                <a:gd name="T20" fmla="*/ 615424 w 772"/>
                <a:gd name="T21" fmla="*/ 725849 h 975"/>
                <a:gd name="T22" fmla="*/ 578286 w 772"/>
                <a:gd name="T23" fmla="*/ 754791 h 975"/>
                <a:gd name="T24" fmla="*/ 540087 w 772"/>
                <a:gd name="T25" fmla="*/ 688804 h 975"/>
                <a:gd name="T26" fmla="*/ 587836 w 772"/>
                <a:gd name="T27" fmla="*/ 530206 h 975"/>
                <a:gd name="T28" fmla="*/ 648317 w 772"/>
                <a:gd name="T29" fmla="*/ 390130 h 975"/>
                <a:gd name="T30" fmla="*/ 702432 w 772"/>
                <a:gd name="T31" fmla="*/ 251211 h 975"/>
                <a:gd name="T32" fmla="*/ 696065 w 772"/>
                <a:gd name="T33" fmla="*/ 184067 h 975"/>
                <a:gd name="T34" fmla="*/ 627095 w 772"/>
                <a:gd name="T35" fmla="*/ 170175 h 975"/>
                <a:gd name="T36" fmla="*/ 570858 w 772"/>
                <a:gd name="T37" fmla="*/ 302148 h 975"/>
                <a:gd name="T38" fmla="*/ 492339 w 772"/>
                <a:gd name="T39" fmla="*/ 445697 h 975"/>
                <a:gd name="T40" fmla="*/ 463690 w 772"/>
                <a:gd name="T41" fmla="*/ 437593 h 975"/>
                <a:gd name="T42" fmla="*/ 514621 w 772"/>
                <a:gd name="T43" fmla="*/ 199117 h 975"/>
                <a:gd name="T44" fmla="*/ 524171 w 772"/>
                <a:gd name="T45" fmla="*/ 83351 h 975"/>
                <a:gd name="T46" fmla="*/ 491278 w 772"/>
                <a:gd name="T47" fmla="*/ 8104 h 975"/>
                <a:gd name="T48" fmla="*/ 422308 w 772"/>
                <a:gd name="T49" fmla="*/ 83351 h 975"/>
                <a:gd name="T50" fmla="*/ 387292 w 772"/>
                <a:gd name="T51" fmla="*/ 219954 h 975"/>
                <a:gd name="T52" fmla="*/ 339544 w 772"/>
                <a:gd name="T53" fmla="*/ 369292 h 975"/>
                <a:gd name="T54" fmla="*/ 363949 w 772"/>
                <a:gd name="T55" fmla="*/ 202590 h 975"/>
                <a:gd name="T56" fmla="*/ 370315 w 772"/>
                <a:gd name="T57" fmla="*/ 123869 h 975"/>
                <a:gd name="T58" fmla="*/ 363949 w 772"/>
                <a:gd name="T59" fmla="*/ 53252 h 975"/>
                <a:gd name="T60" fmla="*/ 248292 w 772"/>
                <a:gd name="T61" fmla="*/ 159756 h 975"/>
                <a:gd name="T62" fmla="*/ 219643 w 772"/>
                <a:gd name="T63" fmla="*/ 313724 h 975"/>
                <a:gd name="T64" fmla="*/ 203726 w 772"/>
                <a:gd name="T65" fmla="*/ 439909 h 975"/>
                <a:gd name="T66" fmla="*/ 195238 w 772"/>
                <a:gd name="T67" fmla="*/ 423701 h 975"/>
                <a:gd name="T68" fmla="*/ 198421 w 772"/>
                <a:gd name="T69" fmla="*/ 229216 h 975"/>
                <a:gd name="T70" fmla="*/ 127329 w 772"/>
                <a:gd name="T71" fmla="*/ 162072 h 975"/>
                <a:gd name="T72" fmla="*/ 103985 w 772"/>
                <a:gd name="T73" fmla="*/ 265103 h 975"/>
                <a:gd name="T74" fmla="*/ 90191 w 772"/>
                <a:gd name="T75" fmla="*/ 356558 h 975"/>
                <a:gd name="T76" fmla="*/ 82764 w 772"/>
                <a:gd name="T77" fmla="*/ 449170 h 975"/>
                <a:gd name="T78" fmla="*/ 62603 w 772"/>
                <a:gd name="T79" fmla="*/ 586931 h 975"/>
                <a:gd name="T80" fmla="*/ 35015 w 772"/>
                <a:gd name="T81" fmla="*/ 659863 h 975"/>
                <a:gd name="T82" fmla="*/ 4244 w 772"/>
                <a:gd name="T83" fmla="*/ 827723 h 975"/>
                <a:gd name="T84" fmla="*/ 18038 w 772"/>
                <a:gd name="T85" fmla="*/ 907601 h 975"/>
                <a:gd name="T86" fmla="*/ 23344 w 772"/>
                <a:gd name="T87" fmla="*/ 927281 h 975"/>
                <a:gd name="T88" fmla="*/ 30771 w 772"/>
                <a:gd name="T89" fmla="*/ 1015263 h 9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2"/>
                <a:gd name="T136" fmla="*/ 0 h 975"/>
                <a:gd name="T137" fmla="*/ 772 w 772"/>
                <a:gd name="T138" fmla="*/ 975 h 9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2" h="975">
                  <a:moveTo>
                    <a:pt x="329" y="974"/>
                  </a:moveTo>
                  <a:cubicBezTo>
                    <a:pt x="330" y="963"/>
                    <a:pt x="337" y="955"/>
                    <a:pt x="343" y="946"/>
                  </a:cubicBezTo>
                  <a:cubicBezTo>
                    <a:pt x="349" y="942"/>
                    <a:pt x="354" y="936"/>
                    <a:pt x="361" y="933"/>
                  </a:cubicBezTo>
                  <a:cubicBezTo>
                    <a:pt x="369" y="929"/>
                    <a:pt x="375" y="931"/>
                    <a:pt x="381" y="922"/>
                  </a:cubicBezTo>
                  <a:cubicBezTo>
                    <a:pt x="388" y="918"/>
                    <a:pt x="393" y="912"/>
                    <a:pt x="400" y="908"/>
                  </a:cubicBezTo>
                  <a:cubicBezTo>
                    <a:pt x="409" y="907"/>
                    <a:pt x="414" y="903"/>
                    <a:pt x="420" y="898"/>
                  </a:cubicBezTo>
                  <a:cubicBezTo>
                    <a:pt x="425" y="897"/>
                    <a:pt x="430" y="898"/>
                    <a:pt x="435" y="897"/>
                  </a:cubicBezTo>
                  <a:cubicBezTo>
                    <a:pt x="436" y="896"/>
                    <a:pt x="437" y="894"/>
                    <a:pt x="438" y="894"/>
                  </a:cubicBezTo>
                  <a:cubicBezTo>
                    <a:pt x="443" y="889"/>
                    <a:pt x="448" y="888"/>
                    <a:pt x="453" y="887"/>
                  </a:cubicBezTo>
                  <a:cubicBezTo>
                    <a:pt x="470" y="880"/>
                    <a:pt x="482" y="880"/>
                    <a:pt x="490" y="865"/>
                  </a:cubicBezTo>
                  <a:cubicBezTo>
                    <a:pt x="496" y="858"/>
                    <a:pt x="498" y="854"/>
                    <a:pt x="507" y="851"/>
                  </a:cubicBezTo>
                  <a:cubicBezTo>
                    <a:pt x="518" y="852"/>
                    <a:pt x="521" y="844"/>
                    <a:pt x="530" y="839"/>
                  </a:cubicBezTo>
                  <a:cubicBezTo>
                    <a:pt x="533" y="837"/>
                    <a:pt x="540" y="830"/>
                    <a:pt x="540" y="830"/>
                  </a:cubicBezTo>
                  <a:cubicBezTo>
                    <a:pt x="546" y="830"/>
                    <a:pt x="553" y="817"/>
                    <a:pt x="557" y="813"/>
                  </a:cubicBezTo>
                  <a:cubicBezTo>
                    <a:pt x="575" y="798"/>
                    <a:pt x="572" y="812"/>
                    <a:pt x="586" y="782"/>
                  </a:cubicBezTo>
                  <a:cubicBezTo>
                    <a:pt x="594" y="771"/>
                    <a:pt x="586" y="781"/>
                    <a:pt x="596" y="774"/>
                  </a:cubicBezTo>
                  <a:cubicBezTo>
                    <a:pt x="602" y="771"/>
                    <a:pt x="603" y="763"/>
                    <a:pt x="607" y="758"/>
                  </a:cubicBezTo>
                  <a:cubicBezTo>
                    <a:pt x="613" y="750"/>
                    <a:pt x="624" y="746"/>
                    <a:pt x="632" y="740"/>
                  </a:cubicBezTo>
                  <a:cubicBezTo>
                    <a:pt x="640" y="734"/>
                    <a:pt x="647" y="720"/>
                    <a:pt x="652" y="711"/>
                  </a:cubicBezTo>
                  <a:cubicBezTo>
                    <a:pt x="664" y="698"/>
                    <a:pt x="662" y="706"/>
                    <a:pt x="671" y="690"/>
                  </a:cubicBezTo>
                  <a:cubicBezTo>
                    <a:pt x="680" y="679"/>
                    <a:pt x="666" y="694"/>
                    <a:pt x="680" y="685"/>
                  </a:cubicBezTo>
                  <a:cubicBezTo>
                    <a:pt x="693" y="675"/>
                    <a:pt x="700" y="655"/>
                    <a:pt x="707" y="642"/>
                  </a:cubicBezTo>
                  <a:cubicBezTo>
                    <a:pt x="710" y="640"/>
                    <a:pt x="714" y="641"/>
                    <a:pt x="717" y="639"/>
                  </a:cubicBezTo>
                  <a:cubicBezTo>
                    <a:pt x="718" y="638"/>
                    <a:pt x="726" y="626"/>
                    <a:pt x="726" y="626"/>
                  </a:cubicBezTo>
                  <a:cubicBezTo>
                    <a:pt x="734" y="621"/>
                    <a:pt x="738" y="616"/>
                    <a:pt x="744" y="609"/>
                  </a:cubicBezTo>
                  <a:cubicBezTo>
                    <a:pt x="757" y="602"/>
                    <a:pt x="760" y="596"/>
                    <a:pt x="767" y="582"/>
                  </a:cubicBezTo>
                  <a:cubicBezTo>
                    <a:pt x="771" y="578"/>
                    <a:pt x="770" y="574"/>
                    <a:pt x="772" y="569"/>
                  </a:cubicBezTo>
                  <a:cubicBezTo>
                    <a:pt x="766" y="559"/>
                    <a:pt x="764" y="558"/>
                    <a:pt x="755" y="553"/>
                  </a:cubicBezTo>
                  <a:cubicBezTo>
                    <a:pt x="722" y="539"/>
                    <a:pt x="672" y="536"/>
                    <a:pt x="646" y="564"/>
                  </a:cubicBezTo>
                  <a:cubicBezTo>
                    <a:pt x="640" y="567"/>
                    <a:pt x="643" y="561"/>
                    <a:pt x="635" y="567"/>
                  </a:cubicBezTo>
                  <a:cubicBezTo>
                    <a:pt x="614" y="580"/>
                    <a:pt x="619" y="578"/>
                    <a:pt x="607" y="601"/>
                  </a:cubicBezTo>
                  <a:cubicBezTo>
                    <a:pt x="601" y="606"/>
                    <a:pt x="600" y="614"/>
                    <a:pt x="594" y="619"/>
                  </a:cubicBezTo>
                  <a:cubicBezTo>
                    <a:pt x="594" y="619"/>
                    <a:pt x="582" y="626"/>
                    <a:pt x="580" y="627"/>
                  </a:cubicBezTo>
                  <a:cubicBezTo>
                    <a:pt x="578" y="628"/>
                    <a:pt x="574" y="633"/>
                    <a:pt x="574" y="633"/>
                  </a:cubicBezTo>
                  <a:cubicBezTo>
                    <a:pt x="565" y="636"/>
                    <a:pt x="560" y="641"/>
                    <a:pt x="553" y="646"/>
                  </a:cubicBezTo>
                  <a:cubicBezTo>
                    <a:pt x="550" y="648"/>
                    <a:pt x="545" y="652"/>
                    <a:pt x="545" y="652"/>
                  </a:cubicBezTo>
                  <a:cubicBezTo>
                    <a:pt x="538" y="653"/>
                    <a:pt x="534" y="655"/>
                    <a:pt x="529" y="658"/>
                  </a:cubicBezTo>
                  <a:cubicBezTo>
                    <a:pt x="510" y="643"/>
                    <a:pt x="507" y="627"/>
                    <a:pt x="511" y="607"/>
                  </a:cubicBezTo>
                  <a:cubicBezTo>
                    <a:pt x="511" y="606"/>
                    <a:pt x="509" y="597"/>
                    <a:pt x="509" y="595"/>
                  </a:cubicBezTo>
                  <a:cubicBezTo>
                    <a:pt x="509" y="591"/>
                    <a:pt x="517" y="574"/>
                    <a:pt x="517" y="574"/>
                  </a:cubicBezTo>
                  <a:cubicBezTo>
                    <a:pt x="512" y="566"/>
                    <a:pt x="519" y="564"/>
                    <a:pt x="520" y="556"/>
                  </a:cubicBezTo>
                  <a:cubicBezTo>
                    <a:pt x="532" y="517"/>
                    <a:pt x="548" y="494"/>
                    <a:pt x="554" y="458"/>
                  </a:cubicBezTo>
                  <a:cubicBezTo>
                    <a:pt x="563" y="438"/>
                    <a:pt x="572" y="426"/>
                    <a:pt x="576" y="406"/>
                  </a:cubicBezTo>
                  <a:cubicBezTo>
                    <a:pt x="583" y="393"/>
                    <a:pt x="589" y="383"/>
                    <a:pt x="596" y="369"/>
                  </a:cubicBezTo>
                  <a:cubicBezTo>
                    <a:pt x="602" y="363"/>
                    <a:pt x="606" y="345"/>
                    <a:pt x="611" y="337"/>
                  </a:cubicBezTo>
                  <a:cubicBezTo>
                    <a:pt x="618" y="320"/>
                    <a:pt x="617" y="325"/>
                    <a:pt x="623" y="306"/>
                  </a:cubicBezTo>
                  <a:cubicBezTo>
                    <a:pt x="624" y="303"/>
                    <a:pt x="633" y="283"/>
                    <a:pt x="633" y="283"/>
                  </a:cubicBezTo>
                  <a:cubicBezTo>
                    <a:pt x="643" y="262"/>
                    <a:pt x="656" y="237"/>
                    <a:pt x="662" y="217"/>
                  </a:cubicBezTo>
                  <a:cubicBezTo>
                    <a:pt x="663" y="211"/>
                    <a:pt x="664" y="204"/>
                    <a:pt x="665" y="199"/>
                  </a:cubicBezTo>
                  <a:cubicBezTo>
                    <a:pt x="667" y="192"/>
                    <a:pt x="663" y="187"/>
                    <a:pt x="666" y="182"/>
                  </a:cubicBezTo>
                  <a:cubicBezTo>
                    <a:pt x="666" y="174"/>
                    <a:pt x="658" y="167"/>
                    <a:pt x="656" y="159"/>
                  </a:cubicBezTo>
                  <a:cubicBezTo>
                    <a:pt x="651" y="151"/>
                    <a:pt x="647" y="149"/>
                    <a:pt x="637" y="144"/>
                  </a:cubicBezTo>
                  <a:cubicBezTo>
                    <a:pt x="629" y="141"/>
                    <a:pt x="619" y="141"/>
                    <a:pt x="610" y="139"/>
                  </a:cubicBezTo>
                  <a:cubicBezTo>
                    <a:pt x="605" y="137"/>
                    <a:pt x="594" y="143"/>
                    <a:pt x="591" y="147"/>
                  </a:cubicBezTo>
                  <a:cubicBezTo>
                    <a:pt x="585" y="160"/>
                    <a:pt x="579" y="173"/>
                    <a:pt x="573" y="186"/>
                  </a:cubicBezTo>
                  <a:cubicBezTo>
                    <a:pt x="568" y="190"/>
                    <a:pt x="563" y="196"/>
                    <a:pt x="559" y="200"/>
                  </a:cubicBezTo>
                  <a:cubicBezTo>
                    <a:pt x="544" y="237"/>
                    <a:pt x="544" y="237"/>
                    <a:pt x="538" y="261"/>
                  </a:cubicBezTo>
                  <a:cubicBezTo>
                    <a:pt x="536" y="271"/>
                    <a:pt x="519" y="288"/>
                    <a:pt x="518" y="297"/>
                  </a:cubicBezTo>
                  <a:cubicBezTo>
                    <a:pt x="504" y="326"/>
                    <a:pt x="502" y="328"/>
                    <a:pt x="487" y="359"/>
                  </a:cubicBezTo>
                  <a:cubicBezTo>
                    <a:pt x="479" y="368"/>
                    <a:pt x="467" y="379"/>
                    <a:pt x="464" y="385"/>
                  </a:cubicBezTo>
                  <a:cubicBezTo>
                    <a:pt x="459" y="394"/>
                    <a:pt x="452" y="396"/>
                    <a:pt x="448" y="405"/>
                  </a:cubicBezTo>
                  <a:cubicBezTo>
                    <a:pt x="443" y="408"/>
                    <a:pt x="437" y="415"/>
                    <a:pt x="437" y="415"/>
                  </a:cubicBezTo>
                  <a:cubicBezTo>
                    <a:pt x="429" y="407"/>
                    <a:pt x="434" y="386"/>
                    <a:pt x="437" y="378"/>
                  </a:cubicBezTo>
                  <a:cubicBezTo>
                    <a:pt x="440" y="369"/>
                    <a:pt x="440" y="360"/>
                    <a:pt x="441" y="351"/>
                  </a:cubicBezTo>
                  <a:cubicBezTo>
                    <a:pt x="455" y="297"/>
                    <a:pt x="464" y="274"/>
                    <a:pt x="472" y="235"/>
                  </a:cubicBezTo>
                  <a:cubicBezTo>
                    <a:pt x="479" y="216"/>
                    <a:pt x="481" y="196"/>
                    <a:pt x="485" y="172"/>
                  </a:cubicBezTo>
                  <a:cubicBezTo>
                    <a:pt x="485" y="159"/>
                    <a:pt x="482" y="164"/>
                    <a:pt x="482" y="156"/>
                  </a:cubicBezTo>
                  <a:cubicBezTo>
                    <a:pt x="482" y="149"/>
                    <a:pt x="486" y="143"/>
                    <a:pt x="488" y="129"/>
                  </a:cubicBezTo>
                  <a:cubicBezTo>
                    <a:pt x="490" y="116"/>
                    <a:pt x="496" y="83"/>
                    <a:pt x="494" y="72"/>
                  </a:cubicBezTo>
                  <a:cubicBezTo>
                    <a:pt x="493" y="69"/>
                    <a:pt x="497" y="49"/>
                    <a:pt x="497" y="46"/>
                  </a:cubicBezTo>
                  <a:cubicBezTo>
                    <a:pt x="498" y="34"/>
                    <a:pt x="486" y="28"/>
                    <a:pt x="482" y="18"/>
                  </a:cubicBezTo>
                  <a:cubicBezTo>
                    <a:pt x="475" y="13"/>
                    <a:pt x="469" y="12"/>
                    <a:pt x="463" y="7"/>
                  </a:cubicBezTo>
                  <a:cubicBezTo>
                    <a:pt x="454" y="3"/>
                    <a:pt x="438" y="0"/>
                    <a:pt x="430" y="8"/>
                  </a:cubicBezTo>
                  <a:cubicBezTo>
                    <a:pt x="413" y="12"/>
                    <a:pt x="414" y="36"/>
                    <a:pt x="407" y="49"/>
                  </a:cubicBezTo>
                  <a:cubicBezTo>
                    <a:pt x="402" y="54"/>
                    <a:pt x="404" y="68"/>
                    <a:pt x="398" y="72"/>
                  </a:cubicBezTo>
                  <a:cubicBezTo>
                    <a:pt x="395" y="83"/>
                    <a:pt x="388" y="92"/>
                    <a:pt x="386" y="103"/>
                  </a:cubicBezTo>
                  <a:cubicBezTo>
                    <a:pt x="383" y="111"/>
                    <a:pt x="376" y="148"/>
                    <a:pt x="376" y="156"/>
                  </a:cubicBezTo>
                  <a:cubicBezTo>
                    <a:pt x="371" y="180"/>
                    <a:pt x="366" y="166"/>
                    <a:pt x="365" y="190"/>
                  </a:cubicBezTo>
                  <a:cubicBezTo>
                    <a:pt x="350" y="220"/>
                    <a:pt x="355" y="228"/>
                    <a:pt x="339" y="266"/>
                  </a:cubicBezTo>
                  <a:cubicBezTo>
                    <a:pt x="338" y="291"/>
                    <a:pt x="316" y="357"/>
                    <a:pt x="305" y="384"/>
                  </a:cubicBezTo>
                  <a:cubicBezTo>
                    <a:pt x="308" y="384"/>
                    <a:pt x="319" y="325"/>
                    <a:pt x="320" y="319"/>
                  </a:cubicBezTo>
                  <a:cubicBezTo>
                    <a:pt x="322" y="306"/>
                    <a:pt x="324" y="295"/>
                    <a:pt x="324" y="282"/>
                  </a:cubicBezTo>
                  <a:cubicBezTo>
                    <a:pt x="322" y="250"/>
                    <a:pt x="332" y="219"/>
                    <a:pt x="341" y="190"/>
                  </a:cubicBezTo>
                  <a:cubicBezTo>
                    <a:pt x="342" y="181"/>
                    <a:pt x="341" y="186"/>
                    <a:pt x="343" y="175"/>
                  </a:cubicBezTo>
                  <a:cubicBezTo>
                    <a:pt x="342" y="173"/>
                    <a:pt x="343" y="170"/>
                    <a:pt x="343" y="170"/>
                  </a:cubicBezTo>
                  <a:cubicBezTo>
                    <a:pt x="335" y="158"/>
                    <a:pt x="344" y="143"/>
                    <a:pt x="348" y="131"/>
                  </a:cubicBezTo>
                  <a:cubicBezTo>
                    <a:pt x="350" y="123"/>
                    <a:pt x="349" y="116"/>
                    <a:pt x="349" y="107"/>
                  </a:cubicBezTo>
                  <a:cubicBezTo>
                    <a:pt x="346" y="98"/>
                    <a:pt x="347" y="83"/>
                    <a:pt x="349" y="73"/>
                  </a:cubicBezTo>
                  <a:cubicBezTo>
                    <a:pt x="349" y="66"/>
                    <a:pt x="346" y="62"/>
                    <a:pt x="346" y="56"/>
                  </a:cubicBezTo>
                  <a:cubicBezTo>
                    <a:pt x="344" y="53"/>
                    <a:pt x="343" y="46"/>
                    <a:pt x="343" y="46"/>
                  </a:cubicBezTo>
                  <a:cubicBezTo>
                    <a:pt x="330" y="35"/>
                    <a:pt x="309" y="21"/>
                    <a:pt x="295" y="32"/>
                  </a:cubicBezTo>
                  <a:cubicBezTo>
                    <a:pt x="285" y="34"/>
                    <a:pt x="277" y="37"/>
                    <a:pt x="271" y="44"/>
                  </a:cubicBezTo>
                  <a:cubicBezTo>
                    <a:pt x="262" y="76"/>
                    <a:pt x="247" y="108"/>
                    <a:pt x="234" y="138"/>
                  </a:cubicBezTo>
                  <a:cubicBezTo>
                    <a:pt x="231" y="151"/>
                    <a:pt x="228" y="161"/>
                    <a:pt x="223" y="174"/>
                  </a:cubicBezTo>
                  <a:cubicBezTo>
                    <a:pt x="224" y="194"/>
                    <a:pt x="228" y="215"/>
                    <a:pt x="222" y="233"/>
                  </a:cubicBezTo>
                  <a:cubicBezTo>
                    <a:pt x="217" y="246"/>
                    <a:pt x="212" y="258"/>
                    <a:pt x="207" y="271"/>
                  </a:cubicBezTo>
                  <a:cubicBezTo>
                    <a:pt x="205" y="293"/>
                    <a:pt x="202" y="305"/>
                    <a:pt x="197" y="327"/>
                  </a:cubicBezTo>
                  <a:cubicBezTo>
                    <a:pt x="199" y="338"/>
                    <a:pt x="196" y="355"/>
                    <a:pt x="193" y="365"/>
                  </a:cubicBezTo>
                  <a:cubicBezTo>
                    <a:pt x="192" y="370"/>
                    <a:pt x="192" y="380"/>
                    <a:pt x="192" y="380"/>
                  </a:cubicBezTo>
                  <a:cubicBezTo>
                    <a:pt x="190" y="383"/>
                    <a:pt x="188" y="386"/>
                    <a:pt x="185" y="388"/>
                  </a:cubicBezTo>
                  <a:cubicBezTo>
                    <a:pt x="183" y="388"/>
                    <a:pt x="184" y="385"/>
                    <a:pt x="184" y="383"/>
                  </a:cubicBezTo>
                  <a:cubicBezTo>
                    <a:pt x="183" y="372"/>
                    <a:pt x="183" y="373"/>
                    <a:pt x="184" y="366"/>
                  </a:cubicBezTo>
                  <a:cubicBezTo>
                    <a:pt x="181" y="359"/>
                    <a:pt x="181" y="357"/>
                    <a:pt x="182" y="350"/>
                  </a:cubicBezTo>
                  <a:cubicBezTo>
                    <a:pt x="176" y="318"/>
                    <a:pt x="189" y="288"/>
                    <a:pt x="188" y="255"/>
                  </a:cubicBezTo>
                  <a:cubicBezTo>
                    <a:pt x="188" y="242"/>
                    <a:pt x="183" y="210"/>
                    <a:pt x="187" y="198"/>
                  </a:cubicBezTo>
                  <a:cubicBezTo>
                    <a:pt x="189" y="191"/>
                    <a:pt x="185" y="182"/>
                    <a:pt x="187" y="175"/>
                  </a:cubicBezTo>
                  <a:cubicBezTo>
                    <a:pt x="189" y="159"/>
                    <a:pt x="179" y="146"/>
                    <a:pt x="171" y="132"/>
                  </a:cubicBezTo>
                  <a:cubicBezTo>
                    <a:pt x="142" y="122"/>
                    <a:pt x="135" y="117"/>
                    <a:pt x="120" y="140"/>
                  </a:cubicBezTo>
                  <a:cubicBezTo>
                    <a:pt x="114" y="148"/>
                    <a:pt x="113" y="151"/>
                    <a:pt x="109" y="163"/>
                  </a:cubicBezTo>
                  <a:cubicBezTo>
                    <a:pt x="111" y="173"/>
                    <a:pt x="103" y="178"/>
                    <a:pt x="103" y="192"/>
                  </a:cubicBezTo>
                  <a:cubicBezTo>
                    <a:pt x="100" y="209"/>
                    <a:pt x="100" y="214"/>
                    <a:pt x="98" y="229"/>
                  </a:cubicBezTo>
                  <a:cubicBezTo>
                    <a:pt x="100" y="239"/>
                    <a:pt x="97" y="250"/>
                    <a:pt x="95" y="260"/>
                  </a:cubicBezTo>
                  <a:cubicBezTo>
                    <a:pt x="92" y="270"/>
                    <a:pt x="94" y="277"/>
                    <a:pt x="90" y="287"/>
                  </a:cubicBezTo>
                  <a:cubicBezTo>
                    <a:pt x="89" y="298"/>
                    <a:pt x="91" y="286"/>
                    <a:pt x="85" y="308"/>
                  </a:cubicBezTo>
                  <a:cubicBezTo>
                    <a:pt x="82" y="316"/>
                    <a:pt x="82" y="325"/>
                    <a:pt x="81" y="333"/>
                  </a:cubicBezTo>
                  <a:cubicBezTo>
                    <a:pt x="80" y="345"/>
                    <a:pt x="84" y="358"/>
                    <a:pt x="82" y="370"/>
                  </a:cubicBezTo>
                  <a:cubicBezTo>
                    <a:pt x="80" y="378"/>
                    <a:pt x="77" y="381"/>
                    <a:pt x="78" y="388"/>
                  </a:cubicBezTo>
                  <a:cubicBezTo>
                    <a:pt x="80" y="396"/>
                    <a:pt x="78" y="408"/>
                    <a:pt x="77" y="416"/>
                  </a:cubicBezTo>
                  <a:cubicBezTo>
                    <a:pt x="80" y="431"/>
                    <a:pt x="75" y="454"/>
                    <a:pt x="68" y="465"/>
                  </a:cubicBezTo>
                  <a:cubicBezTo>
                    <a:pt x="68" y="493"/>
                    <a:pt x="61" y="486"/>
                    <a:pt x="59" y="507"/>
                  </a:cubicBezTo>
                  <a:cubicBezTo>
                    <a:pt x="59" y="513"/>
                    <a:pt x="52" y="517"/>
                    <a:pt x="51" y="522"/>
                  </a:cubicBezTo>
                  <a:cubicBezTo>
                    <a:pt x="50" y="524"/>
                    <a:pt x="50" y="526"/>
                    <a:pt x="49" y="528"/>
                  </a:cubicBezTo>
                  <a:cubicBezTo>
                    <a:pt x="44" y="542"/>
                    <a:pt x="38" y="556"/>
                    <a:pt x="33" y="570"/>
                  </a:cubicBezTo>
                  <a:cubicBezTo>
                    <a:pt x="29" y="587"/>
                    <a:pt x="22" y="603"/>
                    <a:pt x="16" y="619"/>
                  </a:cubicBezTo>
                  <a:cubicBezTo>
                    <a:pt x="11" y="638"/>
                    <a:pt x="9" y="654"/>
                    <a:pt x="3" y="672"/>
                  </a:cubicBezTo>
                  <a:cubicBezTo>
                    <a:pt x="0" y="685"/>
                    <a:pt x="3" y="701"/>
                    <a:pt x="4" y="715"/>
                  </a:cubicBezTo>
                  <a:cubicBezTo>
                    <a:pt x="6" y="729"/>
                    <a:pt x="8" y="742"/>
                    <a:pt x="11" y="756"/>
                  </a:cubicBezTo>
                  <a:cubicBezTo>
                    <a:pt x="16" y="774"/>
                    <a:pt x="16" y="766"/>
                    <a:pt x="15" y="779"/>
                  </a:cubicBezTo>
                  <a:cubicBezTo>
                    <a:pt x="16" y="780"/>
                    <a:pt x="17" y="782"/>
                    <a:pt x="17" y="784"/>
                  </a:cubicBezTo>
                  <a:cubicBezTo>
                    <a:pt x="18" y="787"/>
                    <a:pt x="17" y="788"/>
                    <a:pt x="18" y="789"/>
                  </a:cubicBezTo>
                  <a:cubicBezTo>
                    <a:pt x="18" y="791"/>
                    <a:pt x="20" y="793"/>
                    <a:pt x="21" y="796"/>
                  </a:cubicBezTo>
                  <a:cubicBezTo>
                    <a:pt x="22" y="797"/>
                    <a:pt x="22" y="799"/>
                    <a:pt x="22" y="801"/>
                  </a:cubicBezTo>
                  <a:cubicBezTo>
                    <a:pt x="31" y="809"/>
                    <a:pt x="28" y="819"/>
                    <a:pt x="35" y="828"/>
                  </a:cubicBezTo>
                  <a:cubicBezTo>
                    <a:pt x="41" y="837"/>
                    <a:pt x="40" y="842"/>
                    <a:pt x="38" y="852"/>
                  </a:cubicBezTo>
                  <a:cubicBezTo>
                    <a:pt x="42" y="858"/>
                    <a:pt x="29" y="869"/>
                    <a:pt x="29" y="877"/>
                  </a:cubicBezTo>
                  <a:cubicBezTo>
                    <a:pt x="34" y="890"/>
                    <a:pt x="335" y="961"/>
                    <a:pt x="329" y="975"/>
                  </a:cubicBezTo>
                </a:path>
              </a:pathLst>
            </a:custGeom>
            <a:solidFill>
              <a:srgbClr val="CC99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0598" name="AutoShape 182"/>
            <p:cNvSpPr>
              <a:spLocks noChangeArrowheads="1"/>
            </p:cNvSpPr>
            <p:nvPr/>
          </p:nvSpPr>
          <p:spPr bwMode="auto">
            <a:xfrm>
              <a:off x="6899275" y="5657850"/>
              <a:ext cx="157163" cy="319088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pic>
          <p:nvPicPr>
            <p:cNvPr id="4105" name="Picture 9" descr="R:\Логотип_Подпись\стратум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5259302"/>
              <a:ext cx="648072" cy="500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226615" y="2132856"/>
            <a:ext cx="8643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принципа проводной радиолокации </a:t>
            </a: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позволяет 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системе </a:t>
            </a: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СТРАТУМ </a:t>
            </a:r>
            <a:r>
              <a:rPr lang="ru-RU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обеспечивать</a:t>
            </a:r>
            <a:r>
              <a:rPr lang="ru-RU" dirty="0">
                <a:solidFill>
                  <a:srgbClr val="3A6E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непревзойдённую локализацию места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вторжения: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 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метров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48" name="Прямоугольник с двумя скругленными соседними углами 147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9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Стрелка вправо 149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Стрелка вправо 150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с двумя скругленными соседними углами 151"/>
          <p:cNvSpPr/>
          <p:nvPr/>
        </p:nvSpPr>
        <p:spPr>
          <a:xfrm rot="10800000">
            <a:off x="446417" y="-4"/>
            <a:ext cx="6501846" cy="980732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3" name="TextBox 152"/>
          <p:cNvSpPr txBox="1"/>
          <p:nvPr/>
        </p:nvSpPr>
        <p:spPr>
          <a:xfrm>
            <a:off x="467544" y="44624"/>
            <a:ext cx="6408712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 работы системы - проводная радиолокация</a:t>
            </a:r>
          </a:p>
        </p:txBody>
      </p:sp>
      <p:sp>
        <p:nvSpPr>
          <p:cNvPr id="154" name="Прямоугольник с двумя скругленными соседними углами 153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6" name="Прямоугольник с двумя скругленными соседними углами 155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3" name="Прямоугольник с двумя скругленными соседними углами 162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4" name="Прямоугольник с двумя скругленными соседними углами 163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8" grpId="0" animBg="1"/>
      <p:bldP spid="150" grpId="0" animBg="1"/>
      <p:bldP spid="151" grpId="0" animBg="1"/>
      <p:bldP spid="152" grpId="0" animBg="1"/>
      <p:bldP spid="1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2107055" y="5373216"/>
            <a:ext cx="8642350" cy="24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Калибровка </a:t>
            </a:r>
            <a:r>
              <a:rPr lang="ru-RU" sz="1400" b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системы </a:t>
            </a: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шагом 1,1 метр</a:t>
            </a:r>
          </a:p>
        </p:txBody>
      </p:sp>
      <p:pic>
        <p:nvPicPr>
          <p:cNvPr id="31748" name="Picture 86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29" y="1196628"/>
            <a:ext cx="7191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6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54" y="1306264"/>
            <a:ext cx="6477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6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17" y="1306264"/>
            <a:ext cx="669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6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17" y="1053753"/>
            <a:ext cx="863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79" y="1053753"/>
            <a:ext cx="863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87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42" y="1053753"/>
            <a:ext cx="863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87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54" y="980728"/>
            <a:ext cx="863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87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92" y="980728"/>
            <a:ext cx="863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87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9" y="980728"/>
            <a:ext cx="100806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87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17" y="980728"/>
            <a:ext cx="10080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87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42" y="980728"/>
            <a:ext cx="10080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87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67" y="980728"/>
            <a:ext cx="10080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Freeform 878"/>
          <p:cNvSpPr>
            <a:spLocks/>
          </p:cNvSpPr>
          <p:nvPr/>
        </p:nvSpPr>
        <p:spPr bwMode="auto">
          <a:xfrm>
            <a:off x="394717" y="1450727"/>
            <a:ext cx="936625" cy="71437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1437 h 45"/>
              <a:gd name="T4" fmla="*/ 936625 w 454"/>
              <a:gd name="T5" fmla="*/ 71437 h 45"/>
              <a:gd name="T6" fmla="*/ 936625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1" name="Freeform 879"/>
          <p:cNvSpPr>
            <a:spLocks/>
          </p:cNvSpPr>
          <p:nvPr/>
        </p:nvSpPr>
        <p:spPr bwMode="auto">
          <a:xfrm>
            <a:off x="1402779" y="1450727"/>
            <a:ext cx="1008063" cy="71437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1437 h 45"/>
              <a:gd name="T4" fmla="*/ 1008063 w 454"/>
              <a:gd name="T5" fmla="*/ 71437 h 45"/>
              <a:gd name="T6" fmla="*/ 1008063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2" name="Freeform 880"/>
          <p:cNvSpPr>
            <a:spLocks/>
          </p:cNvSpPr>
          <p:nvPr/>
        </p:nvSpPr>
        <p:spPr bwMode="auto">
          <a:xfrm>
            <a:off x="2483867" y="1450727"/>
            <a:ext cx="1008062" cy="71437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1437 h 45"/>
              <a:gd name="T4" fmla="*/ 1008062 w 454"/>
              <a:gd name="T5" fmla="*/ 71437 h 45"/>
              <a:gd name="T6" fmla="*/ 1008062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Freeform 881"/>
          <p:cNvSpPr>
            <a:spLocks/>
          </p:cNvSpPr>
          <p:nvPr/>
        </p:nvSpPr>
        <p:spPr bwMode="auto">
          <a:xfrm>
            <a:off x="4642867" y="1450727"/>
            <a:ext cx="1008062" cy="71437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1437 h 45"/>
              <a:gd name="T4" fmla="*/ 1008062 w 454"/>
              <a:gd name="T5" fmla="*/ 71437 h 45"/>
              <a:gd name="T6" fmla="*/ 1008062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4" name="Freeform 882"/>
          <p:cNvSpPr>
            <a:spLocks/>
          </p:cNvSpPr>
          <p:nvPr/>
        </p:nvSpPr>
        <p:spPr bwMode="auto">
          <a:xfrm flipV="1">
            <a:off x="6803454" y="1196628"/>
            <a:ext cx="1008063" cy="73025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3025 h 45"/>
              <a:gd name="T4" fmla="*/ 1008063 w 454"/>
              <a:gd name="T5" fmla="*/ 73025 h 45"/>
              <a:gd name="T6" fmla="*/ 1008063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5" name="Freeform 883"/>
          <p:cNvSpPr>
            <a:spLocks/>
          </p:cNvSpPr>
          <p:nvPr/>
        </p:nvSpPr>
        <p:spPr bwMode="auto">
          <a:xfrm flipV="1">
            <a:off x="7884542" y="1196628"/>
            <a:ext cx="863600" cy="73025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3025 h 45"/>
              <a:gd name="T4" fmla="*/ 863600 w 454"/>
              <a:gd name="T5" fmla="*/ 73025 h 45"/>
              <a:gd name="T6" fmla="*/ 863600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6" name="Freeform 884"/>
          <p:cNvSpPr>
            <a:spLocks/>
          </p:cNvSpPr>
          <p:nvPr/>
        </p:nvSpPr>
        <p:spPr bwMode="auto">
          <a:xfrm>
            <a:off x="3563367" y="1306264"/>
            <a:ext cx="647700" cy="360363"/>
          </a:xfrm>
          <a:custGeom>
            <a:avLst/>
            <a:gdLst>
              <a:gd name="T0" fmla="*/ 0 w 408"/>
              <a:gd name="T1" fmla="*/ 144463 h 227"/>
              <a:gd name="T2" fmla="*/ 0 w 408"/>
              <a:gd name="T3" fmla="*/ 215900 h 227"/>
              <a:gd name="T4" fmla="*/ 287338 w 408"/>
              <a:gd name="T5" fmla="*/ 215900 h 227"/>
              <a:gd name="T6" fmla="*/ 287338 w 408"/>
              <a:gd name="T7" fmla="*/ 360363 h 227"/>
              <a:gd name="T8" fmla="*/ 647700 w 408"/>
              <a:gd name="T9" fmla="*/ 360363 h 227"/>
              <a:gd name="T10" fmla="*/ 647700 w 408"/>
              <a:gd name="T11" fmla="*/ 0 h 227"/>
              <a:gd name="T12" fmla="*/ 360363 w 408"/>
              <a:gd name="T13" fmla="*/ 0 h 227"/>
              <a:gd name="T14" fmla="*/ 360363 w 408"/>
              <a:gd name="T15" fmla="*/ 360363 h 2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8"/>
              <a:gd name="T25" fmla="*/ 0 h 227"/>
              <a:gd name="T26" fmla="*/ 408 w 408"/>
              <a:gd name="T27" fmla="*/ 227 h 2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8" h="227">
                <a:moveTo>
                  <a:pt x="0" y="91"/>
                </a:moveTo>
                <a:lnTo>
                  <a:pt x="0" y="136"/>
                </a:lnTo>
                <a:lnTo>
                  <a:pt x="181" y="136"/>
                </a:lnTo>
                <a:lnTo>
                  <a:pt x="181" y="227"/>
                </a:lnTo>
                <a:lnTo>
                  <a:pt x="408" y="227"/>
                </a:lnTo>
                <a:lnTo>
                  <a:pt x="408" y="0"/>
                </a:lnTo>
                <a:lnTo>
                  <a:pt x="227" y="0"/>
                </a:lnTo>
                <a:lnTo>
                  <a:pt x="227" y="22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767" name="Freeform 885"/>
          <p:cNvSpPr>
            <a:spLocks/>
          </p:cNvSpPr>
          <p:nvPr/>
        </p:nvSpPr>
        <p:spPr bwMode="auto">
          <a:xfrm>
            <a:off x="3850704" y="1666627"/>
            <a:ext cx="504825" cy="71437"/>
          </a:xfrm>
          <a:custGeom>
            <a:avLst/>
            <a:gdLst>
              <a:gd name="T0" fmla="*/ 0 w 318"/>
              <a:gd name="T1" fmla="*/ 0 h 45"/>
              <a:gd name="T2" fmla="*/ 0 w 318"/>
              <a:gd name="T3" fmla="*/ 71437 h 45"/>
              <a:gd name="T4" fmla="*/ 504825 w 318"/>
              <a:gd name="T5" fmla="*/ 71437 h 45"/>
              <a:gd name="T6" fmla="*/ 504825 w 318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318"/>
              <a:gd name="T13" fmla="*/ 0 h 45"/>
              <a:gd name="T14" fmla="*/ 318 w 318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8" h="45">
                <a:moveTo>
                  <a:pt x="0" y="0"/>
                </a:moveTo>
                <a:lnTo>
                  <a:pt x="0" y="45"/>
                </a:lnTo>
                <a:lnTo>
                  <a:pt x="318" y="45"/>
                </a:lnTo>
                <a:lnTo>
                  <a:pt x="318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8" name="Freeform 886"/>
          <p:cNvSpPr>
            <a:spLocks/>
          </p:cNvSpPr>
          <p:nvPr/>
        </p:nvSpPr>
        <p:spPr bwMode="auto">
          <a:xfrm>
            <a:off x="4355529" y="1450727"/>
            <a:ext cx="215900" cy="215900"/>
          </a:xfrm>
          <a:custGeom>
            <a:avLst/>
            <a:gdLst>
              <a:gd name="T0" fmla="*/ 0 w 136"/>
              <a:gd name="T1" fmla="*/ 215900 h 136"/>
              <a:gd name="T2" fmla="*/ 0 w 136"/>
              <a:gd name="T3" fmla="*/ 71438 h 136"/>
              <a:gd name="T4" fmla="*/ 215900 w 136"/>
              <a:gd name="T5" fmla="*/ 71438 h 136"/>
              <a:gd name="T6" fmla="*/ 215900 w 136"/>
              <a:gd name="T7" fmla="*/ 0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36"/>
              <a:gd name="T14" fmla="*/ 136 w 136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36">
                <a:moveTo>
                  <a:pt x="0" y="136"/>
                </a:moveTo>
                <a:lnTo>
                  <a:pt x="0" y="45"/>
                </a:lnTo>
                <a:lnTo>
                  <a:pt x="136" y="45"/>
                </a:lnTo>
                <a:lnTo>
                  <a:pt x="13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9" name="Freeform 887"/>
          <p:cNvSpPr>
            <a:spLocks/>
          </p:cNvSpPr>
          <p:nvPr/>
        </p:nvSpPr>
        <p:spPr bwMode="auto">
          <a:xfrm>
            <a:off x="5723954" y="1377702"/>
            <a:ext cx="431800" cy="215900"/>
          </a:xfrm>
          <a:custGeom>
            <a:avLst/>
            <a:gdLst>
              <a:gd name="T0" fmla="*/ 0 w 272"/>
              <a:gd name="T1" fmla="*/ 73025 h 136"/>
              <a:gd name="T2" fmla="*/ 0 w 272"/>
              <a:gd name="T3" fmla="*/ 144463 h 136"/>
              <a:gd name="T4" fmla="*/ 142875 w 272"/>
              <a:gd name="T5" fmla="*/ 144463 h 136"/>
              <a:gd name="T6" fmla="*/ 142875 w 272"/>
              <a:gd name="T7" fmla="*/ 215900 h 136"/>
              <a:gd name="T8" fmla="*/ 431800 w 272"/>
              <a:gd name="T9" fmla="*/ 215900 h 136"/>
              <a:gd name="T10" fmla="*/ 431800 w 272"/>
              <a:gd name="T11" fmla="*/ 0 h 136"/>
              <a:gd name="T12" fmla="*/ 215900 w 272"/>
              <a:gd name="T13" fmla="*/ 0 h 136"/>
              <a:gd name="T14" fmla="*/ 215900 w 272"/>
              <a:gd name="T15" fmla="*/ 215900 h 1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2"/>
              <a:gd name="T25" fmla="*/ 0 h 136"/>
              <a:gd name="T26" fmla="*/ 272 w 272"/>
              <a:gd name="T27" fmla="*/ 136 h 1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2" h="136">
                <a:moveTo>
                  <a:pt x="0" y="46"/>
                </a:moveTo>
                <a:lnTo>
                  <a:pt x="0" y="91"/>
                </a:lnTo>
                <a:lnTo>
                  <a:pt x="90" y="91"/>
                </a:lnTo>
                <a:lnTo>
                  <a:pt x="90" y="136"/>
                </a:lnTo>
                <a:lnTo>
                  <a:pt x="272" y="136"/>
                </a:lnTo>
                <a:lnTo>
                  <a:pt x="272" y="0"/>
                </a:lnTo>
                <a:lnTo>
                  <a:pt x="136" y="0"/>
                </a:lnTo>
                <a:lnTo>
                  <a:pt x="136" y="13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0" name="Freeform 888"/>
          <p:cNvSpPr>
            <a:spLocks/>
          </p:cNvSpPr>
          <p:nvPr/>
        </p:nvSpPr>
        <p:spPr bwMode="auto">
          <a:xfrm flipH="1">
            <a:off x="6300217" y="1377702"/>
            <a:ext cx="431800" cy="215900"/>
          </a:xfrm>
          <a:custGeom>
            <a:avLst/>
            <a:gdLst>
              <a:gd name="T0" fmla="*/ 0 w 272"/>
              <a:gd name="T1" fmla="*/ 73025 h 136"/>
              <a:gd name="T2" fmla="*/ 0 w 272"/>
              <a:gd name="T3" fmla="*/ 144463 h 136"/>
              <a:gd name="T4" fmla="*/ 142875 w 272"/>
              <a:gd name="T5" fmla="*/ 144463 h 136"/>
              <a:gd name="T6" fmla="*/ 142875 w 272"/>
              <a:gd name="T7" fmla="*/ 215900 h 136"/>
              <a:gd name="T8" fmla="*/ 431800 w 272"/>
              <a:gd name="T9" fmla="*/ 215900 h 136"/>
              <a:gd name="T10" fmla="*/ 431800 w 272"/>
              <a:gd name="T11" fmla="*/ 0 h 136"/>
              <a:gd name="T12" fmla="*/ 215900 w 272"/>
              <a:gd name="T13" fmla="*/ 0 h 136"/>
              <a:gd name="T14" fmla="*/ 215900 w 272"/>
              <a:gd name="T15" fmla="*/ 215900 h 1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2"/>
              <a:gd name="T25" fmla="*/ 0 h 136"/>
              <a:gd name="T26" fmla="*/ 272 w 272"/>
              <a:gd name="T27" fmla="*/ 136 h 1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2" h="136">
                <a:moveTo>
                  <a:pt x="0" y="46"/>
                </a:moveTo>
                <a:lnTo>
                  <a:pt x="0" y="91"/>
                </a:lnTo>
                <a:lnTo>
                  <a:pt x="90" y="91"/>
                </a:lnTo>
                <a:lnTo>
                  <a:pt x="90" y="136"/>
                </a:lnTo>
                <a:lnTo>
                  <a:pt x="272" y="136"/>
                </a:lnTo>
                <a:lnTo>
                  <a:pt x="272" y="0"/>
                </a:lnTo>
                <a:lnTo>
                  <a:pt x="136" y="0"/>
                </a:lnTo>
                <a:lnTo>
                  <a:pt x="136" y="13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1" name="Freeform 889"/>
          <p:cNvSpPr>
            <a:spLocks/>
          </p:cNvSpPr>
          <p:nvPr/>
        </p:nvSpPr>
        <p:spPr bwMode="auto">
          <a:xfrm>
            <a:off x="5866829" y="1593602"/>
            <a:ext cx="720725" cy="144462"/>
          </a:xfrm>
          <a:custGeom>
            <a:avLst/>
            <a:gdLst>
              <a:gd name="T0" fmla="*/ 0 w 454"/>
              <a:gd name="T1" fmla="*/ 0 h 91"/>
              <a:gd name="T2" fmla="*/ 0 w 454"/>
              <a:gd name="T3" fmla="*/ 144462 h 91"/>
              <a:gd name="T4" fmla="*/ 720725 w 454"/>
              <a:gd name="T5" fmla="*/ 144462 h 91"/>
              <a:gd name="T6" fmla="*/ 720725 w 454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91"/>
              <a:gd name="T14" fmla="*/ 454 w 454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91">
                <a:moveTo>
                  <a:pt x="0" y="0"/>
                </a:moveTo>
                <a:lnTo>
                  <a:pt x="0" y="91"/>
                </a:lnTo>
                <a:lnTo>
                  <a:pt x="454" y="91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1772" name="Group 890"/>
          <p:cNvGrpSpPr>
            <a:grpSpLocks/>
          </p:cNvGrpSpPr>
          <p:nvPr/>
        </p:nvGrpSpPr>
        <p:grpSpPr bwMode="auto">
          <a:xfrm>
            <a:off x="215329" y="1306264"/>
            <a:ext cx="288925" cy="157163"/>
            <a:chOff x="2389" y="2545"/>
            <a:chExt cx="1280" cy="473"/>
          </a:xfrm>
        </p:grpSpPr>
        <p:sp>
          <p:nvSpPr>
            <p:cNvPr id="32580" name="Freeform 89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1" name="Line 89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2" name="Line 89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3" name="Freeform 89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4" name="Rectangle 89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5" name="Freeform 89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6" name="Freeform 89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7" name="Freeform 89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8" name="Rectangle 89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9" name="Freeform 90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0" name="Freeform 90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1" name="Freeform 90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2" name="Line 90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3" name="Line 90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4" name="Freeform 90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5" name="Freeform 90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6" name="Freeform 90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7" name="Freeform 90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8" name="Freeform 90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9" name="Freeform 91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0" name="Freeform 91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1" name="Freeform 91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2" name="Freeform 91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3" name="Freeform 91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4" name="Freeform 91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5" name="Line 91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6" name="Freeform 91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7" name="Freeform 91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8" name="Freeform 91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9" name="Freeform 92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0" name="Freeform 92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1" name="Freeform 92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2" name="Line 92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3" name="Freeform 92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4" name="Freeform 92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5" name="Freeform 92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6" name="Line 92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7" name="Line 92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8" name="Line 92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9" name="Line 93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0" name="Line 93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1" name="Line 93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2" name="Line 93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3" name="Line 93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4" name="Freeform 93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5" name="Line 93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6" name="Freeform 93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7" name="Line 93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8" name="Line 93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9" name="Freeform 94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0" name="Line 94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1" name="Line 94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2" name="Freeform 94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3" name="Line 94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4" name="Line 94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5" name="Freeform 94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6" name="Freeform 94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7" name="Freeform 94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8" name="Freeform 94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9" name="Line 95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0" name="Line 95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1" name="Line 95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2" name="Line 95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3" name="Line 95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4" name="Line 95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5" name="Freeform 95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6" name="Freeform 95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7" name="Freeform 95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8" name="Freeform 95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9" name="Freeform 96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0" name="Freeform 96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1" name="Freeform 96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2" name="Freeform 96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3" name="Freeform 96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4" name="Freeform 96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5" name="Freeform 96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6" name="Freeform 96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7" name="Freeform 96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8" name="Line 96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9" name="Line 97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0" name="Line 97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1" name="Line 97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2" name="Line 97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3" name="Line 97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4" name="Freeform 97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5" name="Freeform 97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6" name="Freeform 97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7" name="Freeform 97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8" name="Freeform 97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3" name="Group 980"/>
          <p:cNvGrpSpPr>
            <a:grpSpLocks/>
          </p:cNvGrpSpPr>
          <p:nvPr/>
        </p:nvGrpSpPr>
        <p:grpSpPr bwMode="auto">
          <a:xfrm>
            <a:off x="1223392" y="1306264"/>
            <a:ext cx="288925" cy="157163"/>
            <a:chOff x="2389" y="2545"/>
            <a:chExt cx="1280" cy="473"/>
          </a:xfrm>
        </p:grpSpPr>
        <p:sp>
          <p:nvSpPr>
            <p:cNvPr id="32491" name="Freeform 98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2" name="Line 98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3" name="Line 98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4" name="Freeform 98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5" name="Rectangle 98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6" name="Freeform 98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7" name="Freeform 98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8" name="Freeform 98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9" name="Rectangle 98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0" name="Freeform 99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1" name="Freeform 99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2" name="Freeform 99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3" name="Line 99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4" name="Line 99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5" name="Freeform 99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6" name="Freeform 99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7" name="Freeform 99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8" name="Freeform 99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9" name="Freeform 99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0" name="Freeform 100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1" name="Freeform 100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2" name="Freeform 100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3" name="Freeform 100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4" name="Freeform 100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5" name="Freeform 100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6" name="Line 100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7" name="Freeform 100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8" name="Freeform 100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9" name="Freeform 100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0" name="Freeform 101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1" name="Freeform 101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2" name="Freeform 101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3" name="Line 101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4" name="Freeform 101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5" name="Freeform 101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6" name="Freeform 101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7" name="Line 101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8" name="Line 101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9" name="Line 101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0" name="Line 102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1" name="Line 102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2" name="Line 102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3" name="Line 102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4" name="Line 102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5" name="Freeform 102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6" name="Line 102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7" name="Freeform 102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8" name="Line 102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9" name="Line 102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0" name="Freeform 103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1" name="Line 103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2" name="Line 103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3" name="Freeform 103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4" name="Line 103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5" name="Line 103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6" name="Freeform 103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7" name="Freeform 103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8" name="Freeform 103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9" name="Freeform 103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0" name="Line 104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1" name="Line 104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2" name="Line 104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3" name="Line 104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4" name="Line 104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5" name="Line 104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6" name="Freeform 104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7" name="Freeform 104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8" name="Freeform 104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9" name="Freeform 104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0" name="Freeform 105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1" name="Freeform 105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2" name="Freeform 105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3" name="Freeform 105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4" name="Freeform 105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5" name="Freeform 105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6" name="Freeform 105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7" name="Freeform 105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8" name="Freeform 105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9" name="Line 105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0" name="Line 106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1" name="Line 106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2" name="Line 106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3" name="Line 106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4" name="Line 106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5" name="Freeform 106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6" name="Freeform 106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7" name="Freeform 106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8" name="Freeform 106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9" name="Freeform 106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4" name="Group 1070"/>
          <p:cNvGrpSpPr>
            <a:grpSpLocks/>
          </p:cNvGrpSpPr>
          <p:nvPr/>
        </p:nvGrpSpPr>
        <p:grpSpPr bwMode="auto">
          <a:xfrm>
            <a:off x="2302892" y="1306264"/>
            <a:ext cx="288925" cy="157163"/>
            <a:chOff x="2389" y="2545"/>
            <a:chExt cx="1280" cy="473"/>
          </a:xfrm>
        </p:grpSpPr>
        <p:sp>
          <p:nvSpPr>
            <p:cNvPr id="32402" name="Freeform 107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3" name="Line 107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4" name="Line 107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5" name="Freeform 107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6" name="Rectangle 107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7" name="Freeform 107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8" name="Freeform 107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9" name="Freeform 107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0" name="Rectangle 107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1" name="Freeform 108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2" name="Freeform 108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3" name="Freeform 108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4" name="Line 108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5" name="Line 108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6" name="Freeform 108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7" name="Freeform 108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8" name="Freeform 108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9" name="Freeform 108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0" name="Freeform 108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1" name="Freeform 109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2" name="Freeform 109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3" name="Freeform 109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4" name="Freeform 109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5" name="Freeform 109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6" name="Freeform 109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7" name="Line 109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8" name="Freeform 109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9" name="Freeform 109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0" name="Freeform 109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1" name="Freeform 110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2" name="Freeform 110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3" name="Freeform 110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4" name="Line 110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5" name="Freeform 110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6" name="Freeform 110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7" name="Freeform 110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8" name="Line 110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9" name="Line 110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0" name="Line 110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1" name="Line 111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2" name="Line 111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3" name="Line 111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4" name="Line 111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5" name="Line 111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6" name="Freeform 111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7" name="Line 111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8" name="Freeform 111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9" name="Line 111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0" name="Line 111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1" name="Freeform 112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2" name="Line 112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3" name="Line 112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4" name="Freeform 112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5" name="Line 112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6" name="Line 112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7" name="Freeform 112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8" name="Freeform 112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9" name="Freeform 112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0" name="Freeform 112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1" name="Line 113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2" name="Line 113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3" name="Line 113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4" name="Line 113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5" name="Line 113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6" name="Line 113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7" name="Freeform 113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8" name="Freeform 113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9" name="Freeform 113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0" name="Freeform 113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1" name="Freeform 114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2" name="Freeform 114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3" name="Freeform 114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4" name="Freeform 114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5" name="Freeform 114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6" name="Freeform 114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7" name="Freeform 114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8" name="Freeform 114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9" name="Freeform 114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0" name="Line 114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1" name="Line 115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2" name="Line 115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3" name="Line 115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4" name="Line 115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5" name="Line 115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6" name="Freeform 115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7" name="Freeform 115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8" name="Freeform 115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9" name="Freeform 115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0" name="Freeform 115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5" name="Group 1160"/>
          <p:cNvGrpSpPr>
            <a:grpSpLocks/>
          </p:cNvGrpSpPr>
          <p:nvPr/>
        </p:nvGrpSpPr>
        <p:grpSpPr bwMode="auto">
          <a:xfrm>
            <a:off x="3383979" y="1306264"/>
            <a:ext cx="288925" cy="157163"/>
            <a:chOff x="2389" y="2545"/>
            <a:chExt cx="1280" cy="473"/>
          </a:xfrm>
        </p:grpSpPr>
        <p:sp>
          <p:nvSpPr>
            <p:cNvPr id="32313" name="Freeform 116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4" name="Line 116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5" name="Line 116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6" name="Freeform 116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7" name="Rectangle 116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8" name="Freeform 116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9" name="Freeform 116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0" name="Freeform 116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1" name="Rectangle 116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2" name="Freeform 117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3" name="Freeform 117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4" name="Freeform 117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5" name="Line 117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6" name="Line 117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7" name="Freeform 117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8" name="Freeform 117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9" name="Freeform 117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0" name="Freeform 117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1" name="Freeform 117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2" name="Freeform 118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3" name="Freeform 118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4" name="Freeform 118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5" name="Freeform 118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6" name="Freeform 118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7" name="Freeform 118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8" name="Line 118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9" name="Freeform 118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0" name="Freeform 118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1" name="Freeform 118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2" name="Freeform 119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3" name="Freeform 119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4" name="Freeform 119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5" name="Line 119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6" name="Freeform 119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7" name="Freeform 119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8" name="Freeform 119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9" name="Line 119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0" name="Line 119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1" name="Line 119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2" name="Line 120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3" name="Line 120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4" name="Line 120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5" name="Line 120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6" name="Line 120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7" name="Freeform 120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8" name="Line 120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9" name="Freeform 120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0" name="Line 120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1" name="Line 120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2" name="Freeform 121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3" name="Line 121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4" name="Line 121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5" name="Freeform 121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6" name="Line 121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7" name="Line 121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8" name="Freeform 121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9" name="Freeform 121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0" name="Freeform 121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1" name="Freeform 121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2" name="Line 122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3" name="Line 122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4" name="Line 122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5" name="Line 122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6" name="Line 122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7" name="Line 122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8" name="Freeform 122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9" name="Freeform 122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0" name="Freeform 122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1" name="Freeform 122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2" name="Freeform 123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3" name="Freeform 123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4" name="Freeform 123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5" name="Freeform 123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6" name="Freeform 123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7" name="Freeform 123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8" name="Freeform 123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9" name="Freeform 123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0" name="Freeform 123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1" name="Line 123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2" name="Line 124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3" name="Line 124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4" name="Line 124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5" name="Line 124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6" name="Line 124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7" name="Freeform 124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8" name="Freeform 124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9" name="Freeform 124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0" name="Freeform 124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1" name="Freeform 124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6" name="Group 1250"/>
          <p:cNvGrpSpPr>
            <a:grpSpLocks/>
          </p:cNvGrpSpPr>
          <p:nvPr/>
        </p:nvGrpSpPr>
        <p:grpSpPr bwMode="auto">
          <a:xfrm>
            <a:off x="4463479" y="1306264"/>
            <a:ext cx="288925" cy="157163"/>
            <a:chOff x="2389" y="2545"/>
            <a:chExt cx="1280" cy="473"/>
          </a:xfrm>
        </p:grpSpPr>
        <p:sp>
          <p:nvSpPr>
            <p:cNvPr id="32224" name="Freeform 125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5" name="Line 125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6" name="Line 125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7" name="Freeform 125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8" name="Rectangle 125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9" name="Freeform 125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0" name="Freeform 125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1" name="Freeform 125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2" name="Rectangle 125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3" name="Freeform 126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4" name="Freeform 126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5" name="Freeform 126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6" name="Line 126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7" name="Line 126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8" name="Freeform 126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9" name="Freeform 126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0" name="Freeform 126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1" name="Freeform 126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2" name="Freeform 126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3" name="Freeform 127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4" name="Freeform 127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5" name="Freeform 127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6" name="Freeform 127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7" name="Freeform 127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8" name="Freeform 127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9" name="Line 127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0" name="Freeform 127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1" name="Freeform 127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2" name="Freeform 127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3" name="Freeform 128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4" name="Freeform 128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5" name="Freeform 128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6" name="Line 128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7" name="Freeform 128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8" name="Freeform 128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9" name="Freeform 128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0" name="Line 128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1" name="Line 128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2" name="Line 128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3" name="Line 129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4" name="Line 129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5" name="Line 129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6" name="Line 129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7" name="Line 129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8" name="Freeform 129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9" name="Line 129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0" name="Freeform 129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1" name="Line 129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2" name="Line 129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3" name="Freeform 130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4" name="Line 130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5" name="Line 130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6" name="Freeform 130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7" name="Line 130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8" name="Line 130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9" name="Freeform 130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0" name="Freeform 130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1" name="Freeform 130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2" name="Freeform 130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3" name="Line 131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4" name="Line 131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5" name="Line 131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6" name="Line 131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7" name="Line 131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8" name="Line 131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9" name="Freeform 131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0" name="Freeform 131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1" name="Freeform 131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2" name="Freeform 131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3" name="Freeform 132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4" name="Freeform 132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5" name="Freeform 132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6" name="Freeform 132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7" name="Freeform 132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8" name="Freeform 132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9" name="Freeform 132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0" name="Freeform 132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1" name="Freeform 132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2" name="Line 132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3" name="Line 133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4" name="Line 133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5" name="Line 133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6" name="Line 133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7" name="Line 133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8" name="Freeform 133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9" name="Freeform 133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0" name="Freeform 133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1" name="Freeform 133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2" name="Freeform 133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7" name="Group 1340"/>
          <p:cNvGrpSpPr>
            <a:grpSpLocks/>
          </p:cNvGrpSpPr>
          <p:nvPr/>
        </p:nvGrpSpPr>
        <p:grpSpPr bwMode="auto">
          <a:xfrm>
            <a:off x="5542979" y="1306264"/>
            <a:ext cx="288925" cy="157163"/>
            <a:chOff x="2389" y="2545"/>
            <a:chExt cx="1280" cy="473"/>
          </a:xfrm>
        </p:grpSpPr>
        <p:sp>
          <p:nvSpPr>
            <p:cNvPr id="32135" name="Freeform 134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6" name="Line 134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7" name="Line 134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8" name="Freeform 134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9" name="Rectangle 134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0" name="Freeform 134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1" name="Freeform 134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2" name="Freeform 134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3" name="Rectangle 134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4" name="Freeform 135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5" name="Freeform 135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6" name="Freeform 135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7" name="Line 135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8" name="Line 135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9" name="Freeform 135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0" name="Freeform 135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1" name="Freeform 135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2" name="Freeform 135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3" name="Freeform 135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4" name="Freeform 136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5" name="Freeform 136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6" name="Freeform 136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7" name="Freeform 136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8" name="Freeform 136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9" name="Freeform 136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0" name="Line 136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1" name="Freeform 136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2" name="Freeform 136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3" name="Freeform 136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4" name="Freeform 137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5" name="Freeform 137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6" name="Freeform 137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7" name="Line 137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8" name="Freeform 137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9" name="Freeform 137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0" name="Freeform 137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1" name="Line 137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2" name="Line 137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3" name="Line 137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4" name="Line 138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5" name="Line 138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6" name="Line 138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7" name="Line 138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8" name="Line 138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9" name="Freeform 138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0" name="Line 138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1" name="Freeform 138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2" name="Line 138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3" name="Line 138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4" name="Freeform 139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5" name="Line 139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6" name="Line 139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7" name="Freeform 139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8" name="Line 139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9" name="Line 139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0" name="Freeform 139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1" name="Freeform 139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2" name="Freeform 139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3" name="Freeform 139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4" name="Line 140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5" name="Line 140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6" name="Line 140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7" name="Line 140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8" name="Line 140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9" name="Line 140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0" name="Freeform 140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1" name="Freeform 140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2" name="Freeform 140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3" name="Freeform 140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4" name="Freeform 141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5" name="Freeform 141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6" name="Freeform 141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7" name="Freeform 141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8" name="Freeform 141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9" name="Freeform 141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0" name="Freeform 141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1" name="Freeform 141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2" name="Freeform 141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3" name="Line 141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4" name="Line 142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5" name="Line 142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6" name="Line 142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7" name="Line 142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8" name="Line 142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9" name="Freeform 142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0" name="Freeform 142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1" name="Freeform 142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2" name="Freeform 142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3" name="Freeform 142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8" name="Group 1430"/>
          <p:cNvGrpSpPr>
            <a:grpSpLocks/>
          </p:cNvGrpSpPr>
          <p:nvPr/>
        </p:nvGrpSpPr>
        <p:grpSpPr bwMode="auto">
          <a:xfrm>
            <a:off x="6624067" y="1306264"/>
            <a:ext cx="288925" cy="157163"/>
            <a:chOff x="2389" y="2545"/>
            <a:chExt cx="1280" cy="473"/>
          </a:xfrm>
        </p:grpSpPr>
        <p:sp>
          <p:nvSpPr>
            <p:cNvPr id="32046" name="Freeform 143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7" name="Line 143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8" name="Line 143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9" name="Freeform 143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0" name="Rectangle 143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1" name="Freeform 143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2" name="Freeform 143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3" name="Freeform 143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4" name="Rectangle 143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5" name="Freeform 144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6" name="Freeform 144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7" name="Freeform 144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8" name="Line 144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9" name="Line 144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0" name="Freeform 144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1" name="Freeform 144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2" name="Freeform 144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3" name="Freeform 144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4" name="Freeform 144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5" name="Freeform 145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6" name="Freeform 145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7" name="Freeform 145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8" name="Freeform 145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9" name="Freeform 145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0" name="Freeform 145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1" name="Line 145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2" name="Freeform 145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3" name="Freeform 145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4" name="Freeform 145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5" name="Freeform 146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6" name="Freeform 146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7" name="Freeform 146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8" name="Line 146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9" name="Freeform 146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0" name="Freeform 146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1" name="Freeform 146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2" name="Line 146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3" name="Line 146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4" name="Line 146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5" name="Line 147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6" name="Line 147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7" name="Line 147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8" name="Line 147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9" name="Line 147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0" name="Freeform 147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1" name="Line 147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2" name="Freeform 147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3" name="Line 147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4" name="Line 147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5" name="Freeform 148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6" name="Line 148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7" name="Line 148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8" name="Freeform 148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9" name="Line 148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0" name="Line 148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1" name="Freeform 148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2" name="Freeform 148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3" name="Freeform 148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4" name="Freeform 148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5" name="Line 149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6" name="Line 149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7" name="Line 149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8" name="Line 149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9" name="Line 149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0" name="Line 149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1" name="Freeform 149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2" name="Freeform 149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3" name="Freeform 149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4" name="Freeform 149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5" name="Freeform 150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6" name="Freeform 150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7" name="Freeform 150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8" name="Freeform 150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9" name="Freeform 150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0" name="Freeform 150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1" name="Freeform 150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2" name="Freeform 150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3" name="Freeform 150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4" name="Line 150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5" name="Line 151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6" name="Line 151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7" name="Line 151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8" name="Line 151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9" name="Line 151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0" name="Freeform 151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1" name="Freeform 151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2" name="Freeform 151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3" name="Freeform 151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4" name="Freeform 151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9" name="Group 1520"/>
          <p:cNvGrpSpPr>
            <a:grpSpLocks/>
          </p:cNvGrpSpPr>
          <p:nvPr/>
        </p:nvGrpSpPr>
        <p:grpSpPr bwMode="auto">
          <a:xfrm>
            <a:off x="7703567" y="1306264"/>
            <a:ext cx="288925" cy="157163"/>
            <a:chOff x="2389" y="2545"/>
            <a:chExt cx="1280" cy="473"/>
          </a:xfrm>
        </p:grpSpPr>
        <p:sp>
          <p:nvSpPr>
            <p:cNvPr id="31957" name="Freeform 152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8" name="Line 152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9" name="Line 152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0" name="Freeform 152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1" name="Rectangle 152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2" name="Freeform 152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3" name="Freeform 152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4" name="Freeform 152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5" name="Rectangle 152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6" name="Freeform 153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7" name="Freeform 153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8" name="Freeform 153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9" name="Line 153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0" name="Line 153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1" name="Freeform 153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2" name="Freeform 153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3" name="Freeform 153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4" name="Freeform 153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5" name="Freeform 153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6" name="Freeform 154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7" name="Freeform 154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8" name="Freeform 154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9" name="Freeform 154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0" name="Freeform 154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1" name="Freeform 154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2" name="Line 154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3" name="Freeform 154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4" name="Freeform 154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5" name="Freeform 154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6" name="Freeform 155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7" name="Freeform 155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8" name="Freeform 155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9" name="Line 155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0" name="Freeform 155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1" name="Freeform 155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2" name="Freeform 155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3" name="Line 155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4" name="Line 155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5" name="Line 155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6" name="Line 156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7" name="Line 156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8" name="Line 156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9" name="Line 156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0" name="Line 156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1" name="Freeform 156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2" name="Line 156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3" name="Freeform 156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4" name="Line 156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5" name="Line 156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6" name="Freeform 157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7" name="Line 157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8" name="Line 157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9" name="Freeform 157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0" name="Line 157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1" name="Line 157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2" name="Freeform 157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3" name="Freeform 157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4" name="Freeform 157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5" name="Freeform 157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6" name="Line 158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7" name="Line 158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8" name="Line 158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9" name="Line 158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0" name="Line 158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1" name="Line 158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2" name="Freeform 158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3" name="Freeform 158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4" name="Freeform 158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5" name="Freeform 158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6" name="Freeform 159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7" name="Freeform 159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8" name="Freeform 159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9" name="Freeform 159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0" name="Freeform 159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1" name="Freeform 159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2" name="Freeform 159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3" name="Freeform 159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4" name="Freeform 159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5" name="Line 159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6" name="Line 160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7" name="Line 160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8" name="Line 160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9" name="Line 160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0" name="Line 160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1" name="Freeform 160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2" name="Freeform 160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3" name="Freeform 160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4" name="Freeform 160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5" name="Freeform 160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80" name="Group 1610"/>
          <p:cNvGrpSpPr>
            <a:grpSpLocks/>
          </p:cNvGrpSpPr>
          <p:nvPr/>
        </p:nvGrpSpPr>
        <p:grpSpPr bwMode="auto">
          <a:xfrm>
            <a:off x="8640192" y="1306264"/>
            <a:ext cx="288925" cy="157163"/>
            <a:chOff x="2389" y="2545"/>
            <a:chExt cx="1280" cy="473"/>
          </a:xfrm>
        </p:grpSpPr>
        <p:sp>
          <p:nvSpPr>
            <p:cNvPr id="31868" name="Freeform 161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69" name="Line 161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0" name="Line 161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1" name="Freeform 161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2" name="Rectangle 161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3" name="Freeform 161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4" name="Freeform 161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5" name="Freeform 161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6" name="Rectangle 161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7" name="Freeform 162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8" name="Freeform 162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9" name="Freeform 162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0" name="Line 162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1" name="Line 162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2" name="Freeform 162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3" name="Freeform 162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4" name="Freeform 162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5" name="Freeform 162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6" name="Freeform 162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7" name="Freeform 163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8" name="Freeform 163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9" name="Freeform 163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0" name="Freeform 163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1" name="Freeform 163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2" name="Freeform 163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3" name="Line 163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4" name="Freeform 163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5" name="Freeform 163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6" name="Freeform 163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7" name="Freeform 164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8" name="Freeform 164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9" name="Freeform 164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0" name="Line 164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1" name="Freeform 164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2" name="Freeform 164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3" name="Freeform 164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4" name="Line 164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5" name="Line 164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6" name="Line 164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7" name="Line 165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8" name="Line 165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9" name="Line 165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0" name="Line 165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1" name="Line 165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2" name="Freeform 165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3" name="Line 165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4" name="Freeform 165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5" name="Line 165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6" name="Line 165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7" name="Freeform 166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8" name="Line 166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9" name="Line 166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0" name="Freeform 166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1" name="Line 166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2" name="Line 166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3" name="Freeform 166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4" name="Freeform 166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5" name="Freeform 166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6" name="Freeform 166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7" name="Line 167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8" name="Line 167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9" name="Line 167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0" name="Line 167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1" name="Line 167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2" name="Line 167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3" name="Freeform 167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4" name="Freeform 167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5" name="Freeform 167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6" name="Freeform 167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7" name="Freeform 168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8" name="Freeform 168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9" name="Freeform 168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0" name="Freeform 168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1" name="Freeform 168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2" name="Freeform 168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3" name="Freeform 168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4" name="Freeform 168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5" name="Freeform 168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6" name="Line 168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7" name="Line 169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8" name="Line 169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9" name="Line 169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0" name="Line 169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1" name="Line 169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2" name="Freeform 169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3" name="Freeform 169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4" name="Freeform 169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5" name="Freeform 169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6" name="Freeform 169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81" name="Line 1880"/>
          <p:cNvSpPr>
            <a:spLocks noChangeShapeType="1"/>
          </p:cNvSpPr>
          <p:nvPr/>
        </p:nvSpPr>
        <p:spPr bwMode="auto">
          <a:xfrm>
            <a:off x="178817" y="3430910"/>
            <a:ext cx="0" cy="1871663"/>
          </a:xfrm>
          <a:prstGeom prst="line">
            <a:avLst/>
          </a:prstGeom>
          <a:noFill/>
          <a:ln w="9525">
            <a:solidFill>
              <a:srgbClr val="2503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82" name="Line 1881"/>
          <p:cNvSpPr>
            <a:spLocks noChangeShapeType="1"/>
          </p:cNvSpPr>
          <p:nvPr/>
        </p:nvSpPr>
        <p:spPr bwMode="auto">
          <a:xfrm>
            <a:off x="178817" y="5229200"/>
            <a:ext cx="8821737" cy="0"/>
          </a:xfrm>
          <a:prstGeom prst="line">
            <a:avLst/>
          </a:prstGeom>
          <a:noFill/>
          <a:ln w="9525">
            <a:solidFill>
              <a:srgbClr val="2503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042" name="Rectangle 1882"/>
          <p:cNvSpPr>
            <a:spLocks noChangeArrowheads="1"/>
          </p:cNvSpPr>
          <p:nvPr/>
        </p:nvSpPr>
        <p:spPr bwMode="auto">
          <a:xfrm>
            <a:off x="180404" y="4223991"/>
            <a:ext cx="142875" cy="1006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3" name="Rectangle 1883"/>
          <p:cNvSpPr>
            <a:spLocks noChangeArrowheads="1"/>
          </p:cNvSpPr>
          <p:nvPr/>
        </p:nvSpPr>
        <p:spPr bwMode="auto">
          <a:xfrm>
            <a:off x="323279" y="415096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4" name="Rectangle 1884"/>
          <p:cNvSpPr>
            <a:spLocks noChangeArrowheads="1"/>
          </p:cNvSpPr>
          <p:nvPr/>
        </p:nvSpPr>
        <p:spPr bwMode="auto">
          <a:xfrm>
            <a:off x="467742" y="4079528"/>
            <a:ext cx="142875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5" name="Rectangle 1885"/>
          <p:cNvSpPr>
            <a:spLocks noChangeArrowheads="1"/>
          </p:cNvSpPr>
          <p:nvPr/>
        </p:nvSpPr>
        <p:spPr bwMode="auto">
          <a:xfrm>
            <a:off x="610617" y="415096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6" name="Rectangle 1886"/>
          <p:cNvSpPr>
            <a:spLocks noChangeArrowheads="1"/>
          </p:cNvSpPr>
          <p:nvPr/>
        </p:nvSpPr>
        <p:spPr bwMode="auto">
          <a:xfrm>
            <a:off x="755079" y="4295428"/>
            <a:ext cx="144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7" name="Rectangle 1887"/>
          <p:cNvSpPr>
            <a:spLocks noChangeArrowheads="1"/>
          </p:cNvSpPr>
          <p:nvPr/>
        </p:nvSpPr>
        <p:spPr bwMode="auto">
          <a:xfrm>
            <a:off x="899542" y="4295428"/>
            <a:ext cx="14287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8" name="Rectangle 1888"/>
          <p:cNvSpPr>
            <a:spLocks noChangeArrowheads="1"/>
          </p:cNvSpPr>
          <p:nvPr/>
        </p:nvSpPr>
        <p:spPr bwMode="auto">
          <a:xfrm>
            <a:off x="1042417" y="4222403"/>
            <a:ext cx="1444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9" name="Rectangle 1889"/>
          <p:cNvSpPr>
            <a:spLocks noChangeArrowheads="1"/>
          </p:cNvSpPr>
          <p:nvPr/>
        </p:nvSpPr>
        <p:spPr bwMode="auto">
          <a:xfrm>
            <a:off x="1186879" y="4079528"/>
            <a:ext cx="144463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0" name="Rectangle 1890"/>
          <p:cNvSpPr>
            <a:spLocks noChangeArrowheads="1"/>
          </p:cNvSpPr>
          <p:nvPr/>
        </p:nvSpPr>
        <p:spPr bwMode="auto">
          <a:xfrm>
            <a:off x="1331342" y="3935066"/>
            <a:ext cx="1444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1" name="Rectangle 1891"/>
          <p:cNvSpPr>
            <a:spLocks noChangeArrowheads="1"/>
          </p:cNvSpPr>
          <p:nvPr/>
        </p:nvSpPr>
        <p:spPr bwMode="auto">
          <a:xfrm>
            <a:off x="1475804" y="3935066"/>
            <a:ext cx="14287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2" name="Rectangle 1892"/>
          <p:cNvSpPr>
            <a:spLocks noChangeArrowheads="1"/>
          </p:cNvSpPr>
          <p:nvPr/>
        </p:nvSpPr>
        <p:spPr bwMode="auto">
          <a:xfrm>
            <a:off x="1618679" y="3862041"/>
            <a:ext cx="1444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3" name="Rectangle 1893"/>
          <p:cNvSpPr>
            <a:spLocks noChangeArrowheads="1"/>
          </p:cNvSpPr>
          <p:nvPr/>
        </p:nvSpPr>
        <p:spPr bwMode="auto">
          <a:xfrm>
            <a:off x="1763142" y="400650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4" name="Rectangle 1894"/>
          <p:cNvSpPr>
            <a:spLocks noChangeArrowheads="1"/>
          </p:cNvSpPr>
          <p:nvPr/>
        </p:nvSpPr>
        <p:spPr bwMode="auto">
          <a:xfrm>
            <a:off x="1907604" y="4222403"/>
            <a:ext cx="14287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5" name="Rectangle 1895"/>
          <p:cNvSpPr>
            <a:spLocks noChangeArrowheads="1"/>
          </p:cNvSpPr>
          <p:nvPr/>
        </p:nvSpPr>
        <p:spPr bwMode="auto">
          <a:xfrm>
            <a:off x="2050479" y="4295428"/>
            <a:ext cx="144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6" name="Rectangle 1896"/>
          <p:cNvSpPr>
            <a:spLocks noChangeArrowheads="1"/>
          </p:cNvSpPr>
          <p:nvPr/>
        </p:nvSpPr>
        <p:spPr bwMode="auto">
          <a:xfrm>
            <a:off x="2194942" y="4222403"/>
            <a:ext cx="1444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7" name="Rectangle 1897"/>
          <p:cNvSpPr>
            <a:spLocks noChangeArrowheads="1"/>
          </p:cNvSpPr>
          <p:nvPr/>
        </p:nvSpPr>
        <p:spPr bwMode="auto">
          <a:xfrm>
            <a:off x="2339404" y="415096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8" name="Rectangle 1898"/>
          <p:cNvSpPr>
            <a:spLocks noChangeArrowheads="1"/>
          </p:cNvSpPr>
          <p:nvPr/>
        </p:nvSpPr>
        <p:spPr bwMode="auto">
          <a:xfrm>
            <a:off x="2483867" y="4079528"/>
            <a:ext cx="144462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9" name="Rectangle 1899"/>
          <p:cNvSpPr>
            <a:spLocks noChangeArrowheads="1"/>
          </p:cNvSpPr>
          <p:nvPr/>
        </p:nvSpPr>
        <p:spPr bwMode="auto">
          <a:xfrm>
            <a:off x="2626742" y="400650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0" name="Rectangle 1900"/>
          <p:cNvSpPr>
            <a:spLocks noChangeArrowheads="1"/>
          </p:cNvSpPr>
          <p:nvPr/>
        </p:nvSpPr>
        <p:spPr bwMode="auto">
          <a:xfrm>
            <a:off x="2771204" y="3935066"/>
            <a:ext cx="144463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1" name="Rectangle 1901"/>
          <p:cNvSpPr>
            <a:spLocks noChangeArrowheads="1"/>
          </p:cNvSpPr>
          <p:nvPr/>
        </p:nvSpPr>
        <p:spPr bwMode="auto">
          <a:xfrm>
            <a:off x="2915667" y="400650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2" name="Rectangle 1902"/>
          <p:cNvSpPr>
            <a:spLocks noChangeArrowheads="1"/>
          </p:cNvSpPr>
          <p:nvPr/>
        </p:nvSpPr>
        <p:spPr bwMode="auto">
          <a:xfrm>
            <a:off x="3058542" y="4079528"/>
            <a:ext cx="144462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3" name="Rectangle 1903"/>
          <p:cNvSpPr>
            <a:spLocks noChangeArrowheads="1"/>
          </p:cNvSpPr>
          <p:nvPr/>
        </p:nvSpPr>
        <p:spPr bwMode="auto">
          <a:xfrm>
            <a:off x="3203004" y="4222403"/>
            <a:ext cx="1444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4" name="Rectangle 1904"/>
          <p:cNvSpPr>
            <a:spLocks noChangeArrowheads="1"/>
          </p:cNvSpPr>
          <p:nvPr/>
        </p:nvSpPr>
        <p:spPr bwMode="auto">
          <a:xfrm>
            <a:off x="3347467" y="415096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5" name="Rectangle 1905"/>
          <p:cNvSpPr>
            <a:spLocks noChangeArrowheads="1"/>
          </p:cNvSpPr>
          <p:nvPr/>
        </p:nvSpPr>
        <p:spPr bwMode="auto">
          <a:xfrm>
            <a:off x="3491929" y="4295428"/>
            <a:ext cx="144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6" name="Rectangle 1906"/>
          <p:cNvSpPr>
            <a:spLocks noChangeArrowheads="1"/>
          </p:cNvSpPr>
          <p:nvPr/>
        </p:nvSpPr>
        <p:spPr bwMode="auto">
          <a:xfrm>
            <a:off x="3634804" y="4438303"/>
            <a:ext cx="14446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7" name="Rectangle 1907"/>
          <p:cNvSpPr>
            <a:spLocks noChangeArrowheads="1"/>
          </p:cNvSpPr>
          <p:nvPr/>
        </p:nvSpPr>
        <p:spPr bwMode="auto">
          <a:xfrm>
            <a:off x="3779267" y="4511328"/>
            <a:ext cx="1444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8" name="Rectangle 1908"/>
          <p:cNvSpPr>
            <a:spLocks noChangeArrowheads="1"/>
          </p:cNvSpPr>
          <p:nvPr/>
        </p:nvSpPr>
        <p:spPr bwMode="auto">
          <a:xfrm>
            <a:off x="3923729" y="4582766"/>
            <a:ext cx="1444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9" name="Rectangle 1909"/>
          <p:cNvSpPr>
            <a:spLocks noChangeArrowheads="1"/>
          </p:cNvSpPr>
          <p:nvPr/>
        </p:nvSpPr>
        <p:spPr bwMode="auto">
          <a:xfrm>
            <a:off x="4066604" y="4511328"/>
            <a:ext cx="1444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0" name="Rectangle 1910"/>
          <p:cNvSpPr>
            <a:spLocks noChangeArrowheads="1"/>
          </p:cNvSpPr>
          <p:nvPr/>
        </p:nvSpPr>
        <p:spPr bwMode="auto">
          <a:xfrm>
            <a:off x="4211067" y="4438303"/>
            <a:ext cx="1444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1" name="Rectangle 1911"/>
          <p:cNvSpPr>
            <a:spLocks noChangeArrowheads="1"/>
          </p:cNvSpPr>
          <p:nvPr/>
        </p:nvSpPr>
        <p:spPr bwMode="auto">
          <a:xfrm>
            <a:off x="4355529" y="4366866"/>
            <a:ext cx="1444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2" name="Rectangle 1912"/>
          <p:cNvSpPr>
            <a:spLocks noChangeArrowheads="1"/>
          </p:cNvSpPr>
          <p:nvPr/>
        </p:nvSpPr>
        <p:spPr bwMode="auto">
          <a:xfrm>
            <a:off x="4499992" y="415096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3" name="Rectangle 1913"/>
          <p:cNvSpPr>
            <a:spLocks noChangeArrowheads="1"/>
          </p:cNvSpPr>
          <p:nvPr/>
        </p:nvSpPr>
        <p:spPr bwMode="auto">
          <a:xfrm>
            <a:off x="4642867" y="4222403"/>
            <a:ext cx="1444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4" name="Rectangle 1914"/>
          <p:cNvSpPr>
            <a:spLocks noChangeArrowheads="1"/>
          </p:cNvSpPr>
          <p:nvPr/>
        </p:nvSpPr>
        <p:spPr bwMode="auto">
          <a:xfrm>
            <a:off x="4787329" y="415096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5" name="Rectangle 1915"/>
          <p:cNvSpPr>
            <a:spLocks noChangeArrowheads="1"/>
          </p:cNvSpPr>
          <p:nvPr/>
        </p:nvSpPr>
        <p:spPr bwMode="auto">
          <a:xfrm>
            <a:off x="4931792" y="4079528"/>
            <a:ext cx="144462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6" name="Rectangle 1916"/>
          <p:cNvSpPr>
            <a:spLocks noChangeArrowheads="1"/>
          </p:cNvSpPr>
          <p:nvPr/>
        </p:nvSpPr>
        <p:spPr bwMode="auto">
          <a:xfrm>
            <a:off x="5076254" y="415096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7" name="Rectangle 1917"/>
          <p:cNvSpPr>
            <a:spLocks noChangeArrowheads="1"/>
          </p:cNvSpPr>
          <p:nvPr/>
        </p:nvSpPr>
        <p:spPr bwMode="auto">
          <a:xfrm>
            <a:off x="5219129" y="4222403"/>
            <a:ext cx="1444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8" name="Rectangle 1918"/>
          <p:cNvSpPr>
            <a:spLocks noChangeArrowheads="1"/>
          </p:cNvSpPr>
          <p:nvPr/>
        </p:nvSpPr>
        <p:spPr bwMode="auto">
          <a:xfrm>
            <a:off x="5363592" y="4366866"/>
            <a:ext cx="1444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9" name="Rectangle 1919"/>
          <p:cNvSpPr>
            <a:spLocks noChangeArrowheads="1"/>
          </p:cNvSpPr>
          <p:nvPr/>
        </p:nvSpPr>
        <p:spPr bwMode="auto">
          <a:xfrm>
            <a:off x="5508054" y="4295428"/>
            <a:ext cx="144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0" name="Rectangle 1920"/>
          <p:cNvSpPr>
            <a:spLocks noChangeArrowheads="1"/>
          </p:cNvSpPr>
          <p:nvPr/>
        </p:nvSpPr>
        <p:spPr bwMode="auto">
          <a:xfrm>
            <a:off x="5650929" y="4366866"/>
            <a:ext cx="1444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1" name="Rectangle 1921"/>
          <p:cNvSpPr>
            <a:spLocks noChangeArrowheads="1"/>
          </p:cNvSpPr>
          <p:nvPr/>
        </p:nvSpPr>
        <p:spPr bwMode="auto">
          <a:xfrm>
            <a:off x="5795392" y="4511328"/>
            <a:ext cx="1444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2" name="Rectangle 1922"/>
          <p:cNvSpPr>
            <a:spLocks noChangeArrowheads="1"/>
          </p:cNvSpPr>
          <p:nvPr/>
        </p:nvSpPr>
        <p:spPr bwMode="auto">
          <a:xfrm>
            <a:off x="5939854" y="4582766"/>
            <a:ext cx="1444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3" name="Rectangle 1923"/>
          <p:cNvSpPr>
            <a:spLocks noChangeArrowheads="1"/>
          </p:cNvSpPr>
          <p:nvPr/>
        </p:nvSpPr>
        <p:spPr bwMode="auto">
          <a:xfrm>
            <a:off x="6084317" y="4582766"/>
            <a:ext cx="1444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4" name="Rectangle 1924"/>
          <p:cNvSpPr>
            <a:spLocks noChangeArrowheads="1"/>
          </p:cNvSpPr>
          <p:nvPr/>
        </p:nvSpPr>
        <p:spPr bwMode="auto">
          <a:xfrm>
            <a:off x="6227192" y="4582766"/>
            <a:ext cx="1444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5" name="Rectangle 1925"/>
          <p:cNvSpPr>
            <a:spLocks noChangeArrowheads="1"/>
          </p:cNvSpPr>
          <p:nvPr/>
        </p:nvSpPr>
        <p:spPr bwMode="auto">
          <a:xfrm>
            <a:off x="6371654" y="4511328"/>
            <a:ext cx="1444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6" name="Rectangle 1926"/>
          <p:cNvSpPr>
            <a:spLocks noChangeArrowheads="1"/>
          </p:cNvSpPr>
          <p:nvPr/>
        </p:nvSpPr>
        <p:spPr bwMode="auto">
          <a:xfrm>
            <a:off x="6516117" y="4511328"/>
            <a:ext cx="1444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7" name="Rectangle 1927"/>
          <p:cNvSpPr>
            <a:spLocks noChangeArrowheads="1"/>
          </p:cNvSpPr>
          <p:nvPr/>
        </p:nvSpPr>
        <p:spPr bwMode="auto">
          <a:xfrm>
            <a:off x="6658992" y="4438303"/>
            <a:ext cx="1444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8" name="Rectangle 1928"/>
          <p:cNvSpPr>
            <a:spLocks noChangeArrowheads="1"/>
          </p:cNvSpPr>
          <p:nvPr/>
        </p:nvSpPr>
        <p:spPr bwMode="auto">
          <a:xfrm>
            <a:off x="6803454" y="4366866"/>
            <a:ext cx="1444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9" name="Rectangle 1929"/>
          <p:cNvSpPr>
            <a:spLocks noChangeArrowheads="1"/>
          </p:cNvSpPr>
          <p:nvPr/>
        </p:nvSpPr>
        <p:spPr bwMode="auto">
          <a:xfrm>
            <a:off x="6947917" y="4295428"/>
            <a:ext cx="144462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0" name="Rectangle 1930"/>
          <p:cNvSpPr>
            <a:spLocks noChangeArrowheads="1"/>
          </p:cNvSpPr>
          <p:nvPr/>
        </p:nvSpPr>
        <p:spPr bwMode="auto">
          <a:xfrm>
            <a:off x="7092379" y="415096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1" name="Rectangle 1931"/>
          <p:cNvSpPr>
            <a:spLocks noChangeArrowheads="1"/>
          </p:cNvSpPr>
          <p:nvPr/>
        </p:nvSpPr>
        <p:spPr bwMode="auto">
          <a:xfrm>
            <a:off x="7235254" y="4222403"/>
            <a:ext cx="1444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2" name="Rectangle 1932"/>
          <p:cNvSpPr>
            <a:spLocks noChangeArrowheads="1"/>
          </p:cNvSpPr>
          <p:nvPr/>
        </p:nvSpPr>
        <p:spPr bwMode="auto">
          <a:xfrm>
            <a:off x="7379717" y="4295428"/>
            <a:ext cx="144462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3" name="Rectangle 1933"/>
          <p:cNvSpPr>
            <a:spLocks noChangeArrowheads="1"/>
          </p:cNvSpPr>
          <p:nvPr/>
        </p:nvSpPr>
        <p:spPr bwMode="auto">
          <a:xfrm>
            <a:off x="7524179" y="415096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4" name="Rectangle 1934"/>
          <p:cNvSpPr>
            <a:spLocks noChangeArrowheads="1"/>
          </p:cNvSpPr>
          <p:nvPr/>
        </p:nvSpPr>
        <p:spPr bwMode="auto">
          <a:xfrm>
            <a:off x="7667054" y="4006503"/>
            <a:ext cx="1444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5" name="Rectangle 1935"/>
          <p:cNvSpPr>
            <a:spLocks noChangeArrowheads="1"/>
          </p:cNvSpPr>
          <p:nvPr/>
        </p:nvSpPr>
        <p:spPr bwMode="auto">
          <a:xfrm>
            <a:off x="7811517" y="3935066"/>
            <a:ext cx="1444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6" name="Rectangle 1936"/>
          <p:cNvSpPr>
            <a:spLocks noChangeArrowheads="1"/>
          </p:cNvSpPr>
          <p:nvPr/>
        </p:nvSpPr>
        <p:spPr bwMode="auto">
          <a:xfrm>
            <a:off x="7955979" y="4006503"/>
            <a:ext cx="1444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7" name="Rectangle 1937"/>
          <p:cNvSpPr>
            <a:spLocks noChangeArrowheads="1"/>
          </p:cNvSpPr>
          <p:nvPr/>
        </p:nvSpPr>
        <p:spPr bwMode="auto">
          <a:xfrm>
            <a:off x="8100442" y="415096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8" name="Rectangle 1938"/>
          <p:cNvSpPr>
            <a:spLocks noChangeArrowheads="1"/>
          </p:cNvSpPr>
          <p:nvPr/>
        </p:nvSpPr>
        <p:spPr bwMode="auto">
          <a:xfrm>
            <a:off x="8243317" y="400650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9" name="Rectangle 1939"/>
          <p:cNvSpPr>
            <a:spLocks noChangeArrowheads="1"/>
          </p:cNvSpPr>
          <p:nvPr/>
        </p:nvSpPr>
        <p:spPr bwMode="auto">
          <a:xfrm>
            <a:off x="8387779" y="3935066"/>
            <a:ext cx="144463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00" name="Rectangle 1940"/>
          <p:cNvSpPr>
            <a:spLocks noChangeArrowheads="1"/>
          </p:cNvSpPr>
          <p:nvPr/>
        </p:nvSpPr>
        <p:spPr bwMode="auto">
          <a:xfrm>
            <a:off x="8532242" y="400650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01" name="Rectangle 1941"/>
          <p:cNvSpPr>
            <a:spLocks noChangeArrowheads="1"/>
          </p:cNvSpPr>
          <p:nvPr/>
        </p:nvSpPr>
        <p:spPr bwMode="auto">
          <a:xfrm>
            <a:off x="8675117" y="415096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02" name="Rectangle 1942"/>
          <p:cNvSpPr>
            <a:spLocks noChangeArrowheads="1"/>
          </p:cNvSpPr>
          <p:nvPr/>
        </p:nvSpPr>
        <p:spPr bwMode="auto">
          <a:xfrm>
            <a:off x="8819579" y="415096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03" name="Freeform 1943"/>
          <p:cNvSpPr>
            <a:spLocks/>
          </p:cNvSpPr>
          <p:nvPr/>
        </p:nvSpPr>
        <p:spPr bwMode="auto">
          <a:xfrm>
            <a:off x="178817" y="3898652"/>
            <a:ext cx="8785225" cy="720725"/>
          </a:xfrm>
          <a:custGeom>
            <a:avLst/>
            <a:gdLst>
              <a:gd name="T0" fmla="*/ 0 w 5534"/>
              <a:gd name="T1" fmla="*/ 350693 h 559"/>
              <a:gd name="T2" fmla="*/ 360363 w 5534"/>
              <a:gd name="T3" fmla="*/ 234655 h 559"/>
              <a:gd name="T4" fmla="*/ 792163 w 5534"/>
              <a:gd name="T5" fmla="*/ 468020 h 559"/>
              <a:gd name="T6" fmla="*/ 1223963 w 5534"/>
              <a:gd name="T7" fmla="*/ 117327 h 559"/>
              <a:gd name="T8" fmla="*/ 1512888 w 5534"/>
              <a:gd name="T9" fmla="*/ 58019 h 559"/>
              <a:gd name="T10" fmla="*/ 1944688 w 5534"/>
              <a:gd name="T11" fmla="*/ 468020 h 559"/>
              <a:gd name="T12" fmla="*/ 2232025 w 5534"/>
              <a:gd name="T13" fmla="*/ 292674 h 559"/>
              <a:gd name="T14" fmla="*/ 2663825 w 5534"/>
              <a:gd name="T15" fmla="*/ 117327 h 559"/>
              <a:gd name="T16" fmla="*/ 3097213 w 5534"/>
              <a:gd name="T17" fmla="*/ 350693 h 559"/>
              <a:gd name="T18" fmla="*/ 3240088 w 5534"/>
              <a:gd name="T19" fmla="*/ 292674 h 559"/>
              <a:gd name="T20" fmla="*/ 3529013 w 5534"/>
              <a:gd name="T21" fmla="*/ 585347 h 559"/>
              <a:gd name="T22" fmla="*/ 3887788 w 5534"/>
              <a:gd name="T23" fmla="*/ 701385 h 559"/>
              <a:gd name="T24" fmla="*/ 4248150 w 5534"/>
              <a:gd name="T25" fmla="*/ 526039 h 559"/>
              <a:gd name="T26" fmla="*/ 4392613 w 5534"/>
              <a:gd name="T27" fmla="*/ 292674 h 559"/>
              <a:gd name="T28" fmla="*/ 4537075 w 5534"/>
              <a:gd name="T29" fmla="*/ 350693 h 559"/>
              <a:gd name="T30" fmla="*/ 4824413 w 5534"/>
              <a:gd name="T31" fmla="*/ 234655 h 559"/>
              <a:gd name="T32" fmla="*/ 5256213 w 5534"/>
              <a:gd name="T33" fmla="*/ 468020 h 559"/>
              <a:gd name="T34" fmla="*/ 5400675 w 5534"/>
              <a:gd name="T35" fmla="*/ 410001 h 559"/>
              <a:gd name="T36" fmla="*/ 5688013 w 5534"/>
              <a:gd name="T37" fmla="*/ 643366 h 559"/>
              <a:gd name="T38" fmla="*/ 6048375 w 5534"/>
              <a:gd name="T39" fmla="*/ 701385 h 559"/>
              <a:gd name="T40" fmla="*/ 6697663 w 5534"/>
              <a:gd name="T41" fmla="*/ 526039 h 559"/>
              <a:gd name="T42" fmla="*/ 6985000 w 5534"/>
              <a:gd name="T43" fmla="*/ 292674 h 559"/>
              <a:gd name="T44" fmla="*/ 7200900 w 5534"/>
              <a:gd name="T45" fmla="*/ 410001 h 559"/>
              <a:gd name="T46" fmla="*/ 7416800 w 5534"/>
              <a:gd name="T47" fmla="*/ 292674 h 559"/>
              <a:gd name="T48" fmla="*/ 7705725 w 5534"/>
              <a:gd name="T49" fmla="*/ 117327 h 559"/>
              <a:gd name="T50" fmla="*/ 7993063 w 5534"/>
              <a:gd name="T51" fmla="*/ 292674 h 559"/>
              <a:gd name="T52" fmla="*/ 8137525 w 5534"/>
              <a:gd name="T53" fmla="*/ 175346 h 559"/>
              <a:gd name="T54" fmla="*/ 8280400 w 5534"/>
              <a:gd name="T55" fmla="*/ 117327 h 559"/>
              <a:gd name="T56" fmla="*/ 8569325 w 5534"/>
              <a:gd name="T57" fmla="*/ 292674 h 559"/>
              <a:gd name="T58" fmla="*/ 8785225 w 5534"/>
              <a:gd name="T59" fmla="*/ 292674 h 55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534"/>
              <a:gd name="T91" fmla="*/ 0 h 559"/>
              <a:gd name="T92" fmla="*/ 5534 w 5534"/>
              <a:gd name="T93" fmla="*/ 559 h 55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534" h="559">
                <a:moveTo>
                  <a:pt x="0" y="272"/>
                </a:moveTo>
                <a:cubicBezTo>
                  <a:pt x="72" y="219"/>
                  <a:pt x="144" y="167"/>
                  <a:pt x="227" y="182"/>
                </a:cubicBezTo>
                <a:cubicBezTo>
                  <a:pt x="310" y="197"/>
                  <a:pt x="408" y="378"/>
                  <a:pt x="499" y="363"/>
                </a:cubicBezTo>
                <a:cubicBezTo>
                  <a:pt x="590" y="348"/>
                  <a:pt x="696" y="144"/>
                  <a:pt x="771" y="91"/>
                </a:cubicBezTo>
                <a:cubicBezTo>
                  <a:pt x="846" y="38"/>
                  <a:pt x="877" y="0"/>
                  <a:pt x="953" y="45"/>
                </a:cubicBezTo>
                <a:cubicBezTo>
                  <a:pt x="1029" y="90"/>
                  <a:pt x="1149" y="333"/>
                  <a:pt x="1225" y="363"/>
                </a:cubicBezTo>
                <a:cubicBezTo>
                  <a:pt x="1301" y="393"/>
                  <a:pt x="1331" y="272"/>
                  <a:pt x="1406" y="227"/>
                </a:cubicBezTo>
                <a:cubicBezTo>
                  <a:pt x="1481" y="182"/>
                  <a:pt x="1587" y="83"/>
                  <a:pt x="1678" y="91"/>
                </a:cubicBezTo>
                <a:cubicBezTo>
                  <a:pt x="1769" y="99"/>
                  <a:pt x="1891" y="249"/>
                  <a:pt x="1951" y="272"/>
                </a:cubicBezTo>
                <a:cubicBezTo>
                  <a:pt x="2011" y="295"/>
                  <a:pt x="1996" y="197"/>
                  <a:pt x="2041" y="227"/>
                </a:cubicBezTo>
                <a:cubicBezTo>
                  <a:pt x="2086" y="257"/>
                  <a:pt x="2155" y="401"/>
                  <a:pt x="2223" y="454"/>
                </a:cubicBezTo>
                <a:cubicBezTo>
                  <a:pt x="2291" y="507"/>
                  <a:pt x="2374" y="552"/>
                  <a:pt x="2449" y="544"/>
                </a:cubicBezTo>
                <a:cubicBezTo>
                  <a:pt x="2524" y="536"/>
                  <a:pt x="2623" y="461"/>
                  <a:pt x="2676" y="408"/>
                </a:cubicBezTo>
                <a:cubicBezTo>
                  <a:pt x="2729" y="355"/>
                  <a:pt x="2737" y="250"/>
                  <a:pt x="2767" y="227"/>
                </a:cubicBezTo>
                <a:cubicBezTo>
                  <a:pt x="2797" y="204"/>
                  <a:pt x="2813" y="279"/>
                  <a:pt x="2858" y="272"/>
                </a:cubicBezTo>
                <a:cubicBezTo>
                  <a:pt x="2903" y="265"/>
                  <a:pt x="2964" y="167"/>
                  <a:pt x="3039" y="182"/>
                </a:cubicBezTo>
                <a:cubicBezTo>
                  <a:pt x="3114" y="197"/>
                  <a:pt x="3251" y="340"/>
                  <a:pt x="3311" y="363"/>
                </a:cubicBezTo>
                <a:cubicBezTo>
                  <a:pt x="3371" y="386"/>
                  <a:pt x="3357" y="295"/>
                  <a:pt x="3402" y="318"/>
                </a:cubicBezTo>
                <a:cubicBezTo>
                  <a:pt x="3447" y="341"/>
                  <a:pt x="3515" y="461"/>
                  <a:pt x="3583" y="499"/>
                </a:cubicBezTo>
                <a:cubicBezTo>
                  <a:pt x="3651" y="537"/>
                  <a:pt x="3704" y="559"/>
                  <a:pt x="3810" y="544"/>
                </a:cubicBezTo>
                <a:cubicBezTo>
                  <a:pt x="3916" y="529"/>
                  <a:pt x="4121" y="461"/>
                  <a:pt x="4219" y="408"/>
                </a:cubicBezTo>
                <a:cubicBezTo>
                  <a:pt x="4317" y="355"/>
                  <a:pt x="4347" y="242"/>
                  <a:pt x="4400" y="227"/>
                </a:cubicBezTo>
                <a:cubicBezTo>
                  <a:pt x="4453" y="212"/>
                  <a:pt x="4491" y="318"/>
                  <a:pt x="4536" y="318"/>
                </a:cubicBezTo>
                <a:cubicBezTo>
                  <a:pt x="4581" y="318"/>
                  <a:pt x="4619" y="265"/>
                  <a:pt x="4672" y="227"/>
                </a:cubicBezTo>
                <a:cubicBezTo>
                  <a:pt x="4725" y="189"/>
                  <a:pt x="4794" y="91"/>
                  <a:pt x="4854" y="91"/>
                </a:cubicBezTo>
                <a:cubicBezTo>
                  <a:pt x="4914" y="91"/>
                  <a:pt x="4990" y="220"/>
                  <a:pt x="5035" y="227"/>
                </a:cubicBezTo>
                <a:cubicBezTo>
                  <a:pt x="5080" y="234"/>
                  <a:pt x="5096" y="159"/>
                  <a:pt x="5126" y="136"/>
                </a:cubicBezTo>
                <a:cubicBezTo>
                  <a:pt x="5156" y="113"/>
                  <a:pt x="5171" y="76"/>
                  <a:pt x="5216" y="91"/>
                </a:cubicBezTo>
                <a:cubicBezTo>
                  <a:pt x="5261" y="106"/>
                  <a:pt x="5345" y="204"/>
                  <a:pt x="5398" y="227"/>
                </a:cubicBezTo>
                <a:cubicBezTo>
                  <a:pt x="5451" y="250"/>
                  <a:pt x="5519" y="227"/>
                  <a:pt x="5534" y="22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04" name="Freeform 1944"/>
          <p:cNvSpPr>
            <a:spLocks/>
          </p:cNvSpPr>
          <p:nvPr/>
        </p:nvSpPr>
        <p:spPr bwMode="auto">
          <a:xfrm>
            <a:off x="178817" y="3898652"/>
            <a:ext cx="8785225" cy="720725"/>
          </a:xfrm>
          <a:custGeom>
            <a:avLst/>
            <a:gdLst>
              <a:gd name="T0" fmla="*/ 0 w 5534"/>
              <a:gd name="T1" fmla="*/ 350693 h 559"/>
              <a:gd name="T2" fmla="*/ 360363 w 5534"/>
              <a:gd name="T3" fmla="*/ 234655 h 559"/>
              <a:gd name="T4" fmla="*/ 792163 w 5534"/>
              <a:gd name="T5" fmla="*/ 468020 h 559"/>
              <a:gd name="T6" fmla="*/ 1223963 w 5534"/>
              <a:gd name="T7" fmla="*/ 117327 h 559"/>
              <a:gd name="T8" fmla="*/ 1512888 w 5534"/>
              <a:gd name="T9" fmla="*/ 58019 h 559"/>
              <a:gd name="T10" fmla="*/ 1944688 w 5534"/>
              <a:gd name="T11" fmla="*/ 468020 h 559"/>
              <a:gd name="T12" fmla="*/ 2232025 w 5534"/>
              <a:gd name="T13" fmla="*/ 292674 h 559"/>
              <a:gd name="T14" fmla="*/ 2663825 w 5534"/>
              <a:gd name="T15" fmla="*/ 117327 h 559"/>
              <a:gd name="T16" fmla="*/ 3097213 w 5534"/>
              <a:gd name="T17" fmla="*/ 350693 h 559"/>
              <a:gd name="T18" fmla="*/ 3240088 w 5534"/>
              <a:gd name="T19" fmla="*/ 292674 h 559"/>
              <a:gd name="T20" fmla="*/ 3529013 w 5534"/>
              <a:gd name="T21" fmla="*/ 585347 h 559"/>
              <a:gd name="T22" fmla="*/ 3887788 w 5534"/>
              <a:gd name="T23" fmla="*/ 701385 h 559"/>
              <a:gd name="T24" fmla="*/ 4248150 w 5534"/>
              <a:gd name="T25" fmla="*/ 526039 h 559"/>
              <a:gd name="T26" fmla="*/ 4392613 w 5534"/>
              <a:gd name="T27" fmla="*/ 292674 h 559"/>
              <a:gd name="T28" fmla="*/ 4537075 w 5534"/>
              <a:gd name="T29" fmla="*/ 350693 h 559"/>
              <a:gd name="T30" fmla="*/ 4824413 w 5534"/>
              <a:gd name="T31" fmla="*/ 234655 h 559"/>
              <a:gd name="T32" fmla="*/ 5256213 w 5534"/>
              <a:gd name="T33" fmla="*/ 468020 h 559"/>
              <a:gd name="T34" fmla="*/ 5400675 w 5534"/>
              <a:gd name="T35" fmla="*/ 410001 h 559"/>
              <a:gd name="T36" fmla="*/ 5688013 w 5534"/>
              <a:gd name="T37" fmla="*/ 643366 h 559"/>
              <a:gd name="T38" fmla="*/ 6048375 w 5534"/>
              <a:gd name="T39" fmla="*/ 701385 h 559"/>
              <a:gd name="T40" fmla="*/ 6697663 w 5534"/>
              <a:gd name="T41" fmla="*/ 526039 h 559"/>
              <a:gd name="T42" fmla="*/ 6985000 w 5534"/>
              <a:gd name="T43" fmla="*/ 292674 h 559"/>
              <a:gd name="T44" fmla="*/ 7200900 w 5534"/>
              <a:gd name="T45" fmla="*/ 410001 h 559"/>
              <a:gd name="T46" fmla="*/ 7416800 w 5534"/>
              <a:gd name="T47" fmla="*/ 292674 h 559"/>
              <a:gd name="T48" fmla="*/ 7705725 w 5534"/>
              <a:gd name="T49" fmla="*/ 117327 h 559"/>
              <a:gd name="T50" fmla="*/ 7993063 w 5534"/>
              <a:gd name="T51" fmla="*/ 292674 h 559"/>
              <a:gd name="T52" fmla="*/ 8137525 w 5534"/>
              <a:gd name="T53" fmla="*/ 175346 h 559"/>
              <a:gd name="T54" fmla="*/ 8280400 w 5534"/>
              <a:gd name="T55" fmla="*/ 117327 h 559"/>
              <a:gd name="T56" fmla="*/ 8569325 w 5534"/>
              <a:gd name="T57" fmla="*/ 292674 h 559"/>
              <a:gd name="T58" fmla="*/ 8785225 w 5534"/>
              <a:gd name="T59" fmla="*/ 292674 h 55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534"/>
              <a:gd name="T91" fmla="*/ 0 h 559"/>
              <a:gd name="T92" fmla="*/ 5534 w 5534"/>
              <a:gd name="T93" fmla="*/ 559 h 55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534" h="559">
                <a:moveTo>
                  <a:pt x="0" y="272"/>
                </a:moveTo>
                <a:cubicBezTo>
                  <a:pt x="72" y="219"/>
                  <a:pt x="144" y="167"/>
                  <a:pt x="227" y="182"/>
                </a:cubicBezTo>
                <a:cubicBezTo>
                  <a:pt x="310" y="197"/>
                  <a:pt x="408" y="378"/>
                  <a:pt x="499" y="363"/>
                </a:cubicBezTo>
                <a:cubicBezTo>
                  <a:pt x="590" y="348"/>
                  <a:pt x="696" y="144"/>
                  <a:pt x="771" y="91"/>
                </a:cubicBezTo>
                <a:cubicBezTo>
                  <a:pt x="846" y="38"/>
                  <a:pt x="877" y="0"/>
                  <a:pt x="953" y="45"/>
                </a:cubicBezTo>
                <a:cubicBezTo>
                  <a:pt x="1029" y="90"/>
                  <a:pt x="1149" y="333"/>
                  <a:pt x="1225" y="363"/>
                </a:cubicBezTo>
                <a:cubicBezTo>
                  <a:pt x="1301" y="393"/>
                  <a:pt x="1331" y="272"/>
                  <a:pt x="1406" y="227"/>
                </a:cubicBezTo>
                <a:cubicBezTo>
                  <a:pt x="1481" y="182"/>
                  <a:pt x="1587" y="83"/>
                  <a:pt x="1678" y="91"/>
                </a:cubicBezTo>
                <a:cubicBezTo>
                  <a:pt x="1769" y="99"/>
                  <a:pt x="1891" y="249"/>
                  <a:pt x="1951" y="272"/>
                </a:cubicBezTo>
                <a:cubicBezTo>
                  <a:pt x="2011" y="295"/>
                  <a:pt x="1996" y="197"/>
                  <a:pt x="2041" y="227"/>
                </a:cubicBezTo>
                <a:cubicBezTo>
                  <a:pt x="2086" y="257"/>
                  <a:pt x="2155" y="401"/>
                  <a:pt x="2223" y="454"/>
                </a:cubicBezTo>
                <a:cubicBezTo>
                  <a:pt x="2291" y="507"/>
                  <a:pt x="2374" y="552"/>
                  <a:pt x="2449" y="544"/>
                </a:cubicBezTo>
                <a:cubicBezTo>
                  <a:pt x="2524" y="536"/>
                  <a:pt x="2623" y="461"/>
                  <a:pt x="2676" y="408"/>
                </a:cubicBezTo>
                <a:cubicBezTo>
                  <a:pt x="2729" y="355"/>
                  <a:pt x="2737" y="250"/>
                  <a:pt x="2767" y="227"/>
                </a:cubicBezTo>
                <a:cubicBezTo>
                  <a:pt x="2797" y="204"/>
                  <a:pt x="2813" y="279"/>
                  <a:pt x="2858" y="272"/>
                </a:cubicBezTo>
                <a:cubicBezTo>
                  <a:pt x="2903" y="265"/>
                  <a:pt x="2964" y="167"/>
                  <a:pt x="3039" y="182"/>
                </a:cubicBezTo>
                <a:cubicBezTo>
                  <a:pt x="3114" y="197"/>
                  <a:pt x="3251" y="340"/>
                  <a:pt x="3311" y="363"/>
                </a:cubicBezTo>
                <a:cubicBezTo>
                  <a:pt x="3371" y="386"/>
                  <a:pt x="3357" y="295"/>
                  <a:pt x="3402" y="318"/>
                </a:cubicBezTo>
                <a:cubicBezTo>
                  <a:pt x="3447" y="341"/>
                  <a:pt x="3515" y="461"/>
                  <a:pt x="3583" y="499"/>
                </a:cubicBezTo>
                <a:cubicBezTo>
                  <a:pt x="3651" y="537"/>
                  <a:pt x="3704" y="559"/>
                  <a:pt x="3810" y="544"/>
                </a:cubicBezTo>
                <a:cubicBezTo>
                  <a:pt x="3916" y="529"/>
                  <a:pt x="4121" y="461"/>
                  <a:pt x="4219" y="408"/>
                </a:cubicBezTo>
                <a:cubicBezTo>
                  <a:pt x="4317" y="355"/>
                  <a:pt x="4347" y="242"/>
                  <a:pt x="4400" y="227"/>
                </a:cubicBezTo>
                <a:cubicBezTo>
                  <a:pt x="4453" y="212"/>
                  <a:pt x="4491" y="318"/>
                  <a:pt x="4536" y="318"/>
                </a:cubicBezTo>
                <a:cubicBezTo>
                  <a:pt x="4581" y="318"/>
                  <a:pt x="4619" y="265"/>
                  <a:pt x="4672" y="227"/>
                </a:cubicBezTo>
                <a:cubicBezTo>
                  <a:pt x="4725" y="189"/>
                  <a:pt x="4794" y="91"/>
                  <a:pt x="4854" y="91"/>
                </a:cubicBezTo>
                <a:cubicBezTo>
                  <a:pt x="4914" y="91"/>
                  <a:pt x="4990" y="220"/>
                  <a:pt x="5035" y="227"/>
                </a:cubicBezTo>
                <a:cubicBezTo>
                  <a:pt x="5080" y="234"/>
                  <a:pt x="5096" y="159"/>
                  <a:pt x="5126" y="136"/>
                </a:cubicBezTo>
                <a:cubicBezTo>
                  <a:pt x="5156" y="113"/>
                  <a:pt x="5171" y="76"/>
                  <a:pt x="5216" y="91"/>
                </a:cubicBezTo>
                <a:cubicBezTo>
                  <a:pt x="5261" y="106"/>
                  <a:pt x="5345" y="204"/>
                  <a:pt x="5398" y="227"/>
                </a:cubicBezTo>
                <a:cubicBezTo>
                  <a:pt x="5451" y="250"/>
                  <a:pt x="5519" y="227"/>
                  <a:pt x="5534" y="22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4106" name="Picture 194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7" y="1701552"/>
            <a:ext cx="381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107" name="AutoShape 1947"/>
          <p:cNvSpPr>
            <a:spLocks noChangeArrowheads="1"/>
          </p:cNvSpPr>
          <p:nvPr/>
        </p:nvSpPr>
        <p:spPr bwMode="auto">
          <a:xfrm>
            <a:off x="-571" y="1341189"/>
            <a:ext cx="360363" cy="3603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08" name="Line 1948"/>
          <p:cNvSpPr>
            <a:spLocks noChangeShapeType="1"/>
          </p:cNvSpPr>
          <p:nvPr/>
        </p:nvSpPr>
        <p:spPr bwMode="auto">
          <a:xfrm>
            <a:off x="3850704" y="1483966"/>
            <a:ext cx="0" cy="3744912"/>
          </a:xfrm>
          <a:prstGeom prst="line">
            <a:avLst/>
          </a:prstGeom>
          <a:noFill/>
          <a:ln w="9525">
            <a:solidFill>
              <a:srgbClr val="2503F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09" name="Line 1949"/>
          <p:cNvSpPr>
            <a:spLocks noChangeShapeType="1"/>
          </p:cNvSpPr>
          <p:nvPr/>
        </p:nvSpPr>
        <p:spPr bwMode="auto">
          <a:xfrm>
            <a:off x="4355529" y="1483966"/>
            <a:ext cx="0" cy="3744912"/>
          </a:xfrm>
          <a:prstGeom prst="line">
            <a:avLst/>
          </a:prstGeom>
          <a:noFill/>
          <a:ln w="9525">
            <a:solidFill>
              <a:srgbClr val="2503F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0" name="Freeform 1950"/>
          <p:cNvSpPr>
            <a:spLocks/>
          </p:cNvSpPr>
          <p:nvPr/>
        </p:nvSpPr>
        <p:spPr bwMode="auto">
          <a:xfrm>
            <a:off x="3855467" y="4193927"/>
            <a:ext cx="500062" cy="136525"/>
          </a:xfrm>
          <a:custGeom>
            <a:avLst/>
            <a:gdLst>
              <a:gd name="T0" fmla="*/ 0 w 315"/>
              <a:gd name="T1" fmla="*/ 71438 h 86"/>
              <a:gd name="T2" fmla="*/ 225425 w 315"/>
              <a:gd name="T3" fmla="*/ 125413 h 86"/>
              <a:gd name="T4" fmla="*/ 500062 w 315"/>
              <a:gd name="T5" fmla="*/ 0 h 86"/>
              <a:gd name="T6" fmla="*/ 0 60000 65536"/>
              <a:gd name="T7" fmla="*/ 0 60000 65536"/>
              <a:gd name="T8" fmla="*/ 0 60000 65536"/>
              <a:gd name="T9" fmla="*/ 0 w 315"/>
              <a:gd name="T10" fmla="*/ 0 h 86"/>
              <a:gd name="T11" fmla="*/ 315 w 315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" h="86">
                <a:moveTo>
                  <a:pt x="0" y="45"/>
                </a:moveTo>
                <a:cubicBezTo>
                  <a:pt x="24" y="50"/>
                  <a:pt x="90" y="86"/>
                  <a:pt x="142" y="79"/>
                </a:cubicBezTo>
                <a:cubicBezTo>
                  <a:pt x="194" y="72"/>
                  <a:pt x="279" y="16"/>
                  <a:pt x="31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1" name="Freeform 1951"/>
          <p:cNvSpPr>
            <a:spLocks/>
          </p:cNvSpPr>
          <p:nvPr/>
        </p:nvSpPr>
        <p:spPr bwMode="auto">
          <a:xfrm>
            <a:off x="3850704" y="3827214"/>
            <a:ext cx="1588" cy="450850"/>
          </a:xfrm>
          <a:custGeom>
            <a:avLst/>
            <a:gdLst>
              <a:gd name="T0" fmla="*/ 0 w 1"/>
              <a:gd name="T1" fmla="*/ 450850 h 284"/>
              <a:gd name="T2" fmla="*/ 1588 w 1"/>
              <a:gd name="T3" fmla="*/ 0 h 284"/>
              <a:gd name="T4" fmla="*/ 0 60000 65536"/>
              <a:gd name="T5" fmla="*/ 0 60000 65536"/>
              <a:gd name="T6" fmla="*/ 0 w 1"/>
              <a:gd name="T7" fmla="*/ 0 h 284"/>
              <a:gd name="T8" fmla="*/ 1 w 1"/>
              <a:gd name="T9" fmla="*/ 284 h 2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84">
                <a:moveTo>
                  <a:pt x="0" y="284"/>
                </a:moveTo>
                <a:lnTo>
                  <a:pt x="1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2" name="Freeform 1952"/>
          <p:cNvSpPr>
            <a:spLocks/>
          </p:cNvSpPr>
          <p:nvPr/>
        </p:nvSpPr>
        <p:spPr bwMode="auto">
          <a:xfrm>
            <a:off x="5870004" y="4239964"/>
            <a:ext cx="719138" cy="88900"/>
          </a:xfrm>
          <a:custGeom>
            <a:avLst/>
            <a:gdLst>
              <a:gd name="T0" fmla="*/ 0 w 453"/>
              <a:gd name="T1" fmla="*/ 23813 h 56"/>
              <a:gd name="T2" fmla="*/ 287338 w 453"/>
              <a:gd name="T3" fmla="*/ 85725 h 56"/>
              <a:gd name="T4" fmla="*/ 719138 w 453"/>
              <a:gd name="T5" fmla="*/ 0 h 56"/>
              <a:gd name="T6" fmla="*/ 0 60000 65536"/>
              <a:gd name="T7" fmla="*/ 0 60000 65536"/>
              <a:gd name="T8" fmla="*/ 0 60000 65536"/>
              <a:gd name="T9" fmla="*/ 0 w 453"/>
              <a:gd name="T10" fmla="*/ 0 h 56"/>
              <a:gd name="T11" fmla="*/ 453 w 453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56">
                <a:moveTo>
                  <a:pt x="0" y="15"/>
                </a:moveTo>
                <a:cubicBezTo>
                  <a:pt x="30" y="21"/>
                  <a:pt x="106" y="56"/>
                  <a:pt x="181" y="54"/>
                </a:cubicBezTo>
                <a:cubicBezTo>
                  <a:pt x="256" y="52"/>
                  <a:pt x="396" y="11"/>
                  <a:pt x="45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3" name="Freeform 1953"/>
          <p:cNvSpPr>
            <a:spLocks/>
          </p:cNvSpPr>
          <p:nvPr/>
        </p:nvSpPr>
        <p:spPr bwMode="auto">
          <a:xfrm>
            <a:off x="5866829" y="3863727"/>
            <a:ext cx="36513" cy="395287"/>
          </a:xfrm>
          <a:custGeom>
            <a:avLst/>
            <a:gdLst>
              <a:gd name="T0" fmla="*/ 0 w 1"/>
              <a:gd name="T1" fmla="*/ 395287 h 233"/>
              <a:gd name="T2" fmla="*/ 0 w 1"/>
              <a:gd name="T3" fmla="*/ 0 h 233"/>
              <a:gd name="T4" fmla="*/ 0 60000 65536"/>
              <a:gd name="T5" fmla="*/ 0 60000 65536"/>
              <a:gd name="T6" fmla="*/ 0 w 1"/>
              <a:gd name="T7" fmla="*/ 0 h 233"/>
              <a:gd name="T8" fmla="*/ 1 w 1"/>
              <a:gd name="T9" fmla="*/ 233 h 2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3">
                <a:moveTo>
                  <a:pt x="0" y="233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4" name="Freeform 1954"/>
          <p:cNvSpPr>
            <a:spLocks/>
          </p:cNvSpPr>
          <p:nvPr/>
        </p:nvSpPr>
        <p:spPr bwMode="auto">
          <a:xfrm>
            <a:off x="6589142" y="3827214"/>
            <a:ext cx="1587" cy="407988"/>
          </a:xfrm>
          <a:custGeom>
            <a:avLst/>
            <a:gdLst>
              <a:gd name="T0" fmla="*/ 0 w 1"/>
              <a:gd name="T1" fmla="*/ 407988 h 257"/>
              <a:gd name="T2" fmla="*/ 0 w 1"/>
              <a:gd name="T3" fmla="*/ 0 h 257"/>
              <a:gd name="T4" fmla="*/ 0 60000 65536"/>
              <a:gd name="T5" fmla="*/ 0 60000 65536"/>
              <a:gd name="T6" fmla="*/ 0 w 1"/>
              <a:gd name="T7" fmla="*/ 0 h 257"/>
              <a:gd name="T8" fmla="*/ 1 w 1"/>
              <a:gd name="T9" fmla="*/ 257 h 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57">
                <a:moveTo>
                  <a:pt x="0" y="257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5" name="Freeform 1955"/>
          <p:cNvSpPr>
            <a:spLocks/>
          </p:cNvSpPr>
          <p:nvPr/>
        </p:nvSpPr>
        <p:spPr bwMode="auto">
          <a:xfrm>
            <a:off x="178817" y="3644652"/>
            <a:ext cx="3676650" cy="619125"/>
          </a:xfrm>
          <a:custGeom>
            <a:avLst/>
            <a:gdLst>
              <a:gd name="T0" fmla="*/ 0 w 2316"/>
              <a:gd name="T1" fmla="*/ 325438 h 390"/>
              <a:gd name="T2" fmla="*/ 361950 w 2316"/>
              <a:gd name="T3" fmla="*/ 196850 h 390"/>
              <a:gd name="T4" fmla="*/ 795338 w 2316"/>
              <a:gd name="T5" fmla="*/ 439738 h 390"/>
              <a:gd name="T6" fmla="*/ 1409700 w 2316"/>
              <a:gd name="T7" fmla="*/ 1588 h 390"/>
              <a:gd name="T8" fmla="*/ 1938338 w 2316"/>
              <a:gd name="T9" fmla="*/ 431800 h 390"/>
              <a:gd name="T10" fmla="*/ 2209800 w 2316"/>
              <a:gd name="T11" fmla="*/ 273050 h 390"/>
              <a:gd name="T12" fmla="*/ 2662238 w 2316"/>
              <a:gd name="T13" fmla="*/ 82550 h 390"/>
              <a:gd name="T14" fmla="*/ 3100388 w 2316"/>
              <a:gd name="T15" fmla="*/ 320675 h 390"/>
              <a:gd name="T16" fmla="*/ 3240088 w 2316"/>
              <a:gd name="T17" fmla="*/ 257175 h 390"/>
              <a:gd name="T18" fmla="*/ 3503613 w 2316"/>
              <a:gd name="T19" fmla="*/ 536575 h 390"/>
              <a:gd name="T20" fmla="*/ 3676650 w 2316"/>
              <a:gd name="T21" fmla="*/ 619125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16"/>
              <a:gd name="T34" fmla="*/ 0 h 390"/>
              <a:gd name="T35" fmla="*/ 2316 w 2316"/>
              <a:gd name="T36" fmla="*/ 390 h 3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16" h="390">
                <a:moveTo>
                  <a:pt x="0" y="205"/>
                </a:moveTo>
                <a:cubicBezTo>
                  <a:pt x="38" y="191"/>
                  <a:pt x="145" y="112"/>
                  <a:pt x="228" y="124"/>
                </a:cubicBezTo>
                <a:cubicBezTo>
                  <a:pt x="311" y="136"/>
                  <a:pt x="391" y="297"/>
                  <a:pt x="501" y="277"/>
                </a:cubicBezTo>
                <a:cubicBezTo>
                  <a:pt x="611" y="257"/>
                  <a:pt x="768" y="2"/>
                  <a:pt x="888" y="1"/>
                </a:cubicBezTo>
                <a:cubicBezTo>
                  <a:pt x="1008" y="0"/>
                  <a:pt x="1137" y="244"/>
                  <a:pt x="1221" y="272"/>
                </a:cubicBezTo>
                <a:cubicBezTo>
                  <a:pt x="1305" y="300"/>
                  <a:pt x="1316" y="209"/>
                  <a:pt x="1392" y="172"/>
                </a:cubicBezTo>
                <a:cubicBezTo>
                  <a:pt x="1468" y="135"/>
                  <a:pt x="1583" y="47"/>
                  <a:pt x="1677" y="52"/>
                </a:cubicBezTo>
                <a:cubicBezTo>
                  <a:pt x="1771" y="57"/>
                  <a:pt x="1892" y="184"/>
                  <a:pt x="1953" y="202"/>
                </a:cubicBezTo>
                <a:cubicBezTo>
                  <a:pt x="2014" y="220"/>
                  <a:pt x="1999" y="139"/>
                  <a:pt x="2041" y="162"/>
                </a:cubicBezTo>
                <a:cubicBezTo>
                  <a:pt x="2083" y="185"/>
                  <a:pt x="2161" y="300"/>
                  <a:pt x="2207" y="338"/>
                </a:cubicBezTo>
                <a:cubicBezTo>
                  <a:pt x="2253" y="376"/>
                  <a:pt x="2293" y="379"/>
                  <a:pt x="2316" y="39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6" name="Freeform 1956"/>
          <p:cNvSpPr>
            <a:spLocks/>
          </p:cNvSpPr>
          <p:nvPr/>
        </p:nvSpPr>
        <p:spPr bwMode="auto">
          <a:xfrm>
            <a:off x="4355529" y="3827214"/>
            <a:ext cx="1514475" cy="428625"/>
          </a:xfrm>
          <a:custGeom>
            <a:avLst/>
            <a:gdLst>
              <a:gd name="T0" fmla="*/ 0 w 954"/>
              <a:gd name="T1" fmla="*/ 360363 h 270"/>
              <a:gd name="T2" fmla="*/ 95250 w 954"/>
              <a:gd name="T3" fmla="*/ 276225 h 270"/>
              <a:gd name="T4" fmla="*/ 153988 w 954"/>
              <a:gd name="T5" fmla="*/ 177800 h 270"/>
              <a:gd name="T6" fmla="*/ 220663 w 954"/>
              <a:gd name="T7" fmla="*/ 63500 h 270"/>
              <a:gd name="T8" fmla="*/ 358775 w 954"/>
              <a:gd name="T9" fmla="*/ 123825 h 270"/>
              <a:gd name="T10" fmla="*/ 468313 w 954"/>
              <a:gd name="T11" fmla="*/ 61913 h 270"/>
              <a:gd name="T12" fmla="*/ 628650 w 954"/>
              <a:gd name="T13" fmla="*/ 1588 h 270"/>
              <a:gd name="T14" fmla="*/ 796925 w 954"/>
              <a:gd name="T15" fmla="*/ 73025 h 270"/>
              <a:gd name="T16" fmla="*/ 904875 w 954"/>
              <a:gd name="T17" fmla="*/ 139700 h 270"/>
              <a:gd name="T18" fmla="*/ 1090613 w 954"/>
              <a:gd name="T19" fmla="*/ 244475 h 270"/>
              <a:gd name="T20" fmla="*/ 1162050 w 954"/>
              <a:gd name="T21" fmla="*/ 211138 h 270"/>
              <a:gd name="T22" fmla="*/ 1211263 w 954"/>
              <a:gd name="T23" fmla="*/ 180975 h 270"/>
              <a:gd name="T24" fmla="*/ 1368425 w 954"/>
              <a:gd name="T25" fmla="*/ 300038 h 270"/>
              <a:gd name="T26" fmla="*/ 1454150 w 954"/>
              <a:gd name="T27" fmla="*/ 381000 h 270"/>
              <a:gd name="T28" fmla="*/ 1514475 w 954"/>
              <a:gd name="T29" fmla="*/ 428625 h 2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54"/>
              <a:gd name="T46" fmla="*/ 0 h 270"/>
              <a:gd name="T47" fmla="*/ 954 w 954"/>
              <a:gd name="T48" fmla="*/ 270 h 2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54" h="270">
                <a:moveTo>
                  <a:pt x="0" y="227"/>
                </a:moveTo>
                <a:cubicBezTo>
                  <a:pt x="10" y="218"/>
                  <a:pt x="44" y="193"/>
                  <a:pt x="60" y="174"/>
                </a:cubicBezTo>
                <a:cubicBezTo>
                  <a:pt x="76" y="155"/>
                  <a:pt x="84" y="134"/>
                  <a:pt x="97" y="112"/>
                </a:cubicBezTo>
                <a:cubicBezTo>
                  <a:pt x="110" y="90"/>
                  <a:pt x="118" y="46"/>
                  <a:pt x="139" y="40"/>
                </a:cubicBezTo>
                <a:cubicBezTo>
                  <a:pt x="160" y="34"/>
                  <a:pt x="200" y="78"/>
                  <a:pt x="226" y="78"/>
                </a:cubicBezTo>
                <a:cubicBezTo>
                  <a:pt x="252" y="78"/>
                  <a:pt x="267" y="52"/>
                  <a:pt x="295" y="39"/>
                </a:cubicBezTo>
                <a:cubicBezTo>
                  <a:pt x="323" y="26"/>
                  <a:pt x="362" y="0"/>
                  <a:pt x="396" y="1"/>
                </a:cubicBezTo>
                <a:cubicBezTo>
                  <a:pt x="430" y="2"/>
                  <a:pt x="473" y="31"/>
                  <a:pt x="502" y="46"/>
                </a:cubicBezTo>
                <a:cubicBezTo>
                  <a:pt x="531" y="61"/>
                  <a:pt x="539" y="70"/>
                  <a:pt x="570" y="88"/>
                </a:cubicBezTo>
                <a:cubicBezTo>
                  <a:pt x="601" y="106"/>
                  <a:pt x="660" y="147"/>
                  <a:pt x="687" y="154"/>
                </a:cubicBezTo>
                <a:cubicBezTo>
                  <a:pt x="714" y="161"/>
                  <a:pt x="719" y="140"/>
                  <a:pt x="732" y="133"/>
                </a:cubicBezTo>
                <a:cubicBezTo>
                  <a:pt x="745" y="126"/>
                  <a:pt x="741" y="105"/>
                  <a:pt x="763" y="114"/>
                </a:cubicBezTo>
                <a:cubicBezTo>
                  <a:pt x="785" y="123"/>
                  <a:pt x="836" y="168"/>
                  <a:pt x="862" y="189"/>
                </a:cubicBezTo>
                <a:cubicBezTo>
                  <a:pt x="888" y="210"/>
                  <a:pt x="901" y="227"/>
                  <a:pt x="916" y="240"/>
                </a:cubicBezTo>
                <a:cubicBezTo>
                  <a:pt x="931" y="253"/>
                  <a:pt x="946" y="264"/>
                  <a:pt x="954" y="27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7" name="Freeform 1957"/>
          <p:cNvSpPr>
            <a:spLocks/>
          </p:cNvSpPr>
          <p:nvPr/>
        </p:nvSpPr>
        <p:spPr bwMode="auto">
          <a:xfrm>
            <a:off x="6590729" y="3708152"/>
            <a:ext cx="2373313" cy="528637"/>
          </a:xfrm>
          <a:custGeom>
            <a:avLst/>
            <a:gdLst>
              <a:gd name="T0" fmla="*/ 0 w 1495"/>
              <a:gd name="T1" fmla="*/ 528637 h 333"/>
              <a:gd name="T2" fmla="*/ 141288 w 1495"/>
              <a:gd name="T3" fmla="*/ 484187 h 333"/>
              <a:gd name="T4" fmla="*/ 336550 w 1495"/>
              <a:gd name="T5" fmla="*/ 406400 h 333"/>
              <a:gd name="T6" fmla="*/ 484188 w 1495"/>
              <a:gd name="T7" fmla="*/ 257175 h 333"/>
              <a:gd name="T8" fmla="*/ 598488 w 1495"/>
              <a:gd name="T9" fmla="*/ 188912 h 333"/>
              <a:gd name="T10" fmla="*/ 731838 w 1495"/>
              <a:gd name="T11" fmla="*/ 288925 h 333"/>
              <a:gd name="T12" fmla="*/ 823913 w 1495"/>
              <a:gd name="T13" fmla="*/ 307975 h 333"/>
              <a:gd name="T14" fmla="*/ 1004888 w 1495"/>
              <a:gd name="T15" fmla="*/ 196850 h 333"/>
              <a:gd name="T16" fmla="*/ 1195388 w 1495"/>
              <a:gd name="T17" fmla="*/ 52387 h 333"/>
              <a:gd name="T18" fmla="*/ 1333500 w 1495"/>
              <a:gd name="T19" fmla="*/ 30162 h 333"/>
              <a:gd name="T20" fmla="*/ 1509713 w 1495"/>
              <a:gd name="T21" fmla="*/ 160337 h 333"/>
              <a:gd name="T22" fmla="*/ 1609725 w 1495"/>
              <a:gd name="T23" fmla="*/ 190500 h 333"/>
              <a:gd name="T24" fmla="*/ 1717675 w 1495"/>
              <a:gd name="T25" fmla="*/ 84137 h 333"/>
              <a:gd name="T26" fmla="*/ 1857375 w 1495"/>
              <a:gd name="T27" fmla="*/ 17462 h 333"/>
              <a:gd name="T28" fmla="*/ 2143125 w 1495"/>
              <a:gd name="T29" fmla="*/ 188912 h 333"/>
              <a:gd name="T30" fmla="*/ 2274888 w 1495"/>
              <a:gd name="T31" fmla="*/ 204787 h 333"/>
              <a:gd name="T32" fmla="*/ 2373313 w 1495"/>
              <a:gd name="T33" fmla="*/ 196850 h 3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95"/>
              <a:gd name="T52" fmla="*/ 0 h 333"/>
              <a:gd name="T53" fmla="*/ 1495 w 1495"/>
              <a:gd name="T54" fmla="*/ 333 h 3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95" h="333">
                <a:moveTo>
                  <a:pt x="0" y="333"/>
                </a:moveTo>
                <a:cubicBezTo>
                  <a:pt x="14" y="328"/>
                  <a:pt x="54" y="318"/>
                  <a:pt x="89" y="305"/>
                </a:cubicBezTo>
                <a:cubicBezTo>
                  <a:pt x="124" y="292"/>
                  <a:pt x="176" y="280"/>
                  <a:pt x="212" y="256"/>
                </a:cubicBezTo>
                <a:cubicBezTo>
                  <a:pt x="248" y="232"/>
                  <a:pt x="278" y="185"/>
                  <a:pt x="305" y="162"/>
                </a:cubicBezTo>
                <a:cubicBezTo>
                  <a:pt x="332" y="139"/>
                  <a:pt x="351" y="116"/>
                  <a:pt x="377" y="119"/>
                </a:cubicBezTo>
                <a:cubicBezTo>
                  <a:pt x="403" y="122"/>
                  <a:pt x="437" y="170"/>
                  <a:pt x="461" y="182"/>
                </a:cubicBezTo>
                <a:cubicBezTo>
                  <a:pt x="485" y="194"/>
                  <a:pt x="490" y="204"/>
                  <a:pt x="519" y="194"/>
                </a:cubicBezTo>
                <a:cubicBezTo>
                  <a:pt x="548" y="184"/>
                  <a:pt x="594" y="151"/>
                  <a:pt x="633" y="124"/>
                </a:cubicBezTo>
                <a:cubicBezTo>
                  <a:pt x="672" y="97"/>
                  <a:pt x="718" y="51"/>
                  <a:pt x="753" y="33"/>
                </a:cubicBezTo>
                <a:cubicBezTo>
                  <a:pt x="788" y="15"/>
                  <a:pt x="807" y="8"/>
                  <a:pt x="840" y="19"/>
                </a:cubicBezTo>
                <a:cubicBezTo>
                  <a:pt x="873" y="30"/>
                  <a:pt x="922" y="84"/>
                  <a:pt x="951" y="101"/>
                </a:cubicBezTo>
                <a:cubicBezTo>
                  <a:pt x="980" y="118"/>
                  <a:pt x="992" y="128"/>
                  <a:pt x="1014" y="120"/>
                </a:cubicBezTo>
                <a:cubicBezTo>
                  <a:pt x="1036" y="112"/>
                  <a:pt x="1056" y="71"/>
                  <a:pt x="1082" y="53"/>
                </a:cubicBezTo>
                <a:cubicBezTo>
                  <a:pt x="1108" y="35"/>
                  <a:pt x="1125" y="0"/>
                  <a:pt x="1170" y="11"/>
                </a:cubicBezTo>
                <a:cubicBezTo>
                  <a:pt x="1215" y="22"/>
                  <a:pt x="1306" y="99"/>
                  <a:pt x="1350" y="119"/>
                </a:cubicBezTo>
                <a:cubicBezTo>
                  <a:pt x="1394" y="139"/>
                  <a:pt x="1409" y="128"/>
                  <a:pt x="1433" y="129"/>
                </a:cubicBezTo>
                <a:cubicBezTo>
                  <a:pt x="1457" y="130"/>
                  <a:pt x="1482" y="125"/>
                  <a:pt x="1495" y="12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8" name="Freeform 1958"/>
          <p:cNvSpPr>
            <a:spLocks/>
          </p:cNvSpPr>
          <p:nvPr/>
        </p:nvSpPr>
        <p:spPr bwMode="auto">
          <a:xfrm>
            <a:off x="4347592" y="3754189"/>
            <a:ext cx="3175" cy="433388"/>
          </a:xfrm>
          <a:custGeom>
            <a:avLst/>
            <a:gdLst>
              <a:gd name="T0" fmla="*/ 3175 w 2"/>
              <a:gd name="T1" fmla="*/ 433388 h 273"/>
              <a:gd name="T2" fmla="*/ 0 w 2"/>
              <a:gd name="T3" fmla="*/ 0 h 273"/>
              <a:gd name="T4" fmla="*/ 0 60000 65536"/>
              <a:gd name="T5" fmla="*/ 0 60000 65536"/>
              <a:gd name="T6" fmla="*/ 0 w 2"/>
              <a:gd name="T7" fmla="*/ 0 h 273"/>
              <a:gd name="T8" fmla="*/ 2 w 2"/>
              <a:gd name="T9" fmla="*/ 273 h 2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273">
                <a:moveTo>
                  <a:pt x="2" y="273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9" name="Line 1959"/>
          <p:cNvSpPr>
            <a:spLocks noChangeShapeType="1"/>
          </p:cNvSpPr>
          <p:nvPr/>
        </p:nvSpPr>
        <p:spPr bwMode="auto">
          <a:xfrm>
            <a:off x="5866829" y="1483966"/>
            <a:ext cx="0" cy="3744912"/>
          </a:xfrm>
          <a:prstGeom prst="line">
            <a:avLst/>
          </a:prstGeom>
          <a:noFill/>
          <a:ln w="9525">
            <a:solidFill>
              <a:srgbClr val="2503F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20" name="Line 1960"/>
          <p:cNvSpPr>
            <a:spLocks noChangeShapeType="1"/>
          </p:cNvSpPr>
          <p:nvPr/>
        </p:nvSpPr>
        <p:spPr bwMode="auto">
          <a:xfrm>
            <a:off x="6587554" y="1483966"/>
            <a:ext cx="0" cy="3744912"/>
          </a:xfrm>
          <a:prstGeom prst="line">
            <a:avLst/>
          </a:prstGeom>
          <a:noFill/>
          <a:ln w="9525">
            <a:solidFill>
              <a:srgbClr val="2503F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21" name="Text Box 1961"/>
          <p:cNvSpPr txBox="1">
            <a:spLocks noChangeArrowheads="1"/>
          </p:cNvSpPr>
          <p:nvPr/>
        </p:nvSpPr>
        <p:spPr bwMode="auto">
          <a:xfrm>
            <a:off x="2114589" y="5733256"/>
            <a:ext cx="8642350" cy="24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Задание уровня срабатывания</a:t>
            </a:r>
          </a:p>
        </p:txBody>
      </p:sp>
      <p:sp>
        <p:nvSpPr>
          <p:cNvPr id="94122" name="Text Box 1962"/>
          <p:cNvSpPr txBox="1">
            <a:spLocks noChangeArrowheads="1"/>
          </p:cNvSpPr>
          <p:nvPr/>
        </p:nvSpPr>
        <p:spPr bwMode="auto">
          <a:xfrm>
            <a:off x="2122338" y="5904391"/>
            <a:ext cx="8642350" cy="24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Настройка чувствительности в районе калитки и ворот</a:t>
            </a:r>
          </a:p>
        </p:txBody>
      </p:sp>
      <p:sp>
        <p:nvSpPr>
          <p:cNvPr id="94123" name="Text Box 1963"/>
          <p:cNvSpPr txBox="1">
            <a:spLocks noChangeArrowheads="1"/>
          </p:cNvSpPr>
          <p:nvPr/>
        </p:nvSpPr>
        <p:spPr bwMode="auto">
          <a:xfrm>
            <a:off x="2114697" y="5544351"/>
            <a:ext cx="8642350" cy="24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Получение профиля чувствительности</a:t>
            </a:r>
          </a:p>
        </p:txBody>
      </p:sp>
      <p:sp>
        <p:nvSpPr>
          <p:cNvPr id="31864" name="Text Box 1964"/>
          <p:cNvSpPr txBox="1">
            <a:spLocks noChangeArrowheads="1"/>
          </p:cNvSpPr>
          <p:nvPr/>
        </p:nvSpPr>
        <p:spPr bwMode="auto">
          <a:xfrm rot="16200000">
            <a:off x="-825277" y="4199223"/>
            <a:ext cx="183515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сигнала, </a:t>
            </a:r>
            <a:r>
              <a: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dB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865" name="Text Box 1965"/>
          <p:cNvSpPr txBox="1">
            <a:spLocks noChangeArrowheads="1"/>
          </p:cNvSpPr>
          <p:nvPr/>
        </p:nvSpPr>
        <p:spPr bwMode="auto">
          <a:xfrm>
            <a:off x="7632129" y="5085085"/>
            <a:ext cx="1476375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200" b="0">
                <a:solidFill>
                  <a:schemeClr val="tx1">
                    <a:lumMod val="85000"/>
                    <a:lumOff val="15000"/>
                  </a:schemeClr>
                </a:solidFill>
              </a:rPr>
              <a:t>Точка участка, м</a:t>
            </a:r>
          </a:p>
        </p:txBody>
      </p:sp>
      <p:sp>
        <p:nvSpPr>
          <p:cNvPr id="31866" name="Freeform 1967"/>
          <p:cNvSpPr>
            <a:spLocks/>
          </p:cNvSpPr>
          <p:nvPr/>
        </p:nvSpPr>
        <p:spPr bwMode="auto">
          <a:xfrm flipH="1">
            <a:off x="7343204" y="1450727"/>
            <a:ext cx="504825" cy="1655762"/>
          </a:xfrm>
          <a:custGeom>
            <a:avLst/>
            <a:gdLst>
              <a:gd name="T0" fmla="*/ 0 w 590"/>
              <a:gd name="T1" fmla="*/ 0 h 1496"/>
              <a:gd name="T2" fmla="*/ 0 w 590"/>
              <a:gd name="T3" fmla="*/ 1655762 h 1496"/>
              <a:gd name="T4" fmla="*/ 504825 w 590"/>
              <a:gd name="T5" fmla="*/ 1655762 h 1496"/>
              <a:gd name="T6" fmla="*/ 0 60000 65536"/>
              <a:gd name="T7" fmla="*/ 0 60000 65536"/>
              <a:gd name="T8" fmla="*/ 0 60000 65536"/>
              <a:gd name="T9" fmla="*/ 0 w 590"/>
              <a:gd name="T10" fmla="*/ 0 h 1496"/>
              <a:gd name="T11" fmla="*/ 590 w 590"/>
              <a:gd name="T12" fmla="*/ 1496 h 1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496">
                <a:moveTo>
                  <a:pt x="0" y="0"/>
                </a:moveTo>
                <a:lnTo>
                  <a:pt x="0" y="1496"/>
                </a:lnTo>
                <a:lnTo>
                  <a:pt x="590" y="149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867" name="Picture 1968" descr="Genesys Standalone"/>
          <p:cNvPicPr>
            <a:picLocks noChangeAspect="1" noChangeArrowheads="1"/>
          </p:cNvPicPr>
          <p:nvPr/>
        </p:nvPicPr>
        <p:blipFill>
          <a:blip r:embed="rId7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51505" r="70480" b="22693"/>
          <a:stretch>
            <a:fillRect/>
          </a:stretch>
        </p:blipFill>
        <p:spPr bwMode="auto">
          <a:xfrm>
            <a:off x="6798692" y="2633414"/>
            <a:ext cx="5810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" name="Прямоугольник с двумя скругленными соседними углами 930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32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3" name="Стрелка вправо 932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4" name="Стрелка вправо 933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7" name="Прямоугольник с двумя скругленными соседними углами 936"/>
          <p:cNvSpPr/>
          <p:nvPr/>
        </p:nvSpPr>
        <p:spPr>
          <a:xfrm rot="10800000">
            <a:off x="446417" y="-4"/>
            <a:ext cx="6501846" cy="836716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8" name="TextBox 937"/>
          <p:cNvSpPr txBox="1"/>
          <p:nvPr/>
        </p:nvSpPr>
        <p:spPr>
          <a:xfrm>
            <a:off x="467544" y="159023"/>
            <a:ext cx="640871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Принципы построения и работы системы</a:t>
            </a:r>
          </a:p>
        </p:txBody>
      </p:sp>
      <p:sp>
        <p:nvSpPr>
          <p:cNvPr id="936" name="Прямоугольник с двумя скругленными соседними углами 935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9" name="TextBox 938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0" name="Прямоугольник с двумя скругленными соседними углами 939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41" name="Прямоугольник с двумя скругленными соседними углами 940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48" name="Прямоугольник с двумя скругленными соседними углами 947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9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9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08 L 0.95278 0.00024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9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39" y="2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9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3905E-6 L 0.93993 0.00532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9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9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4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4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4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"/>
                                        <p:tgtEl>
                                          <p:spTgt spid="9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100"/>
                                        <p:tgtEl>
                                          <p:spTgt spid="9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"/>
                                        <p:tgtEl>
                                          <p:spTgt spid="9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"/>
                                        <p:tgtEl>
                                          <p:spTgt spid="9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5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100"/>
                                        <p:tgtEl>
                                          <p:spTgt spid="9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"/>
                                        <p:tgtEl>
                                          <p:spTgt spid="9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00"/>
                                        <p:tgtEl>
                                          <p:spTgt spid="9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6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100"/>
                                        <p:tgtEl>
                                          <p:spTgt spid="9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6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"/>
                                        <p:tgtEl>
                                          <p:spTgt spid="9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100"/>
                                        <p:tgtEl>
                                          <p:spTgt spid="9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7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100"/>
                                        <p:tgtEl>
                                          <p:spTgt spid="9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8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100"/>
                                        <p:tgtEl>
                                          <p:spTgt spid="9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8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100"/>
                                        <p:tgtEl>
                                          <p:spTgt spid="9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8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100"/>
                                        <p:tgtEl>
                                          <p:spTgt spid="9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100"/>
                                        <p:tgtEl>
                                          <p:spTgt spid="9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100"/>
                                        <p:tgtEl>
                                          <p:spTgt spid="9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0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100"/>
                                        <p:tgtEl>
                                          <p:spTgt spid="9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6" dur="100"/>
                                        <p:tgtEl>
                                          <p:spTgt spid="9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0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100"/>
                                        <p:tgtEl>
                                          <p:spTgt spid="9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100"/>
                                        <p:tgtEl>
                                          <p:spTgt spid="9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8" dur="100"/>
                                        <p:tgtEl>
                                          <p:spTgt spid="9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2" dur="100"/>
                                        <p:tgtEl>
                                          <p:spTgt spid="9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100"/>
                                        <p:tgtEl>
                                          <p:spTgt spid="9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0" dur="100"/>
                                        <p:tgtEl>
                                          <p:spTgt spid="9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4" dur="100"/>
                                        <p:tgtEl>
                                          <p:spTgt spid="9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8" dur="100"/>
                                        <p:tgtEl>
                                          <p:spTgt spid="9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4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100"/>
                                        <p:tgtEl>
                                          <p:spTgt spid="9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6" dur="100"/>
                                        <p:tgtEl>
                                          <p:spTgt spid="9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4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0" dur="100"/>
                                        <p:tgtEl>
                                          <p:spTgt spid="9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4" dur="100"/>
                                        <p:tgtEl>
                                          <p:spTgt spid="9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8" dur="100"/>
                                        <p:tgtEl>
                                          <p:spTgt spid="9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6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2" dur="100"/>
                                        <p:tgtEl>
                                          <p:spTgt spid="9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6" dur="100"/>
                                        <p:tgtEl>
                                          <p:spTgt spid="9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0" dur="100"/>
                                        <p:tgtEl>
                                          <p:spTgt spid="9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4" dur="100"/>
                                        <p:tgtEl>
                                          <p:spTgt spid="9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8" dur="100"/>
                                        <p:tgtEl>
                                          <p:spTgt spid="9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8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2" dur="100"/>
                                        <p:tgtEl>
                                          <p:spTgt spid="9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8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6" dur="100"/>
                                        <p:tgtEl>
                                          <p:spTgt spid="9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8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0" dur="100"/>
                                        <p:tgtEl>
                                          <p:spTgt spid="9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4" dur="100"/>
                                        <p:tgtEl>
                                          <p:spTgt spid="9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9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8" dur="100"/>
                                        <p:tgtEl>
                                          <p:spTgt spid="9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0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2" dur="100"/>
                                        <p:tgtEl>
                                          <p:spTgt spid="9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0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6" dur="100"/>
                                        <p:tgtEl>
                                          <p:spTgt spid="9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0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0" dur="100"/>
                                        <p:tgtEl>
                                          <p:spTgt spid="9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4" dur="100"/>
                                        <p:tgtEl>
                                          <p:spTgt spid="9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8" dur="100"/>
                                        <p:tgtEl>
                                          <p:spTgt spid="9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2" dur="100"/>
                                        <p:tgtEl>
                                          <p:spTgt spid="9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6" dur="100"/>
                                        <p:tgtEl>
                                          <p:spTgt spid="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0" dur="100"/>
                                        <p:tgtEl>
                                          <p:spTgt spid="9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4" dur="100"/>
                                        <p:tgtEl>
                                          <p:spTgt spid="9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8" dur="100"/>
                                        <p:tgtEl>
                                          <p:spTgt spid="9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4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2" dur="100"/>
                                        <p:tgtEl>
                                          <p:spTgt spid="9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6" dur="100"/>
                                        <p:tgtEl>
                                          <p:spTgt spid="9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4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0" dur="100"/>
                                        <p:tgtEl>
                                          <p:spTgt spid="9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4" dur="100"/>
                                        <p:tgtEl>
                                          <p:spTgt spid="9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8" dur="100"/>
                                        <p:tgtEl>
                                          <p:spTgt spid="9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6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2" dur="100"/>
                                        <p:tgtEl>
                                          <p:spTgt spid="9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6" dur="100"/>
                                        <p:tgtEl>
                                          <p:spTgt spid="9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0" dur="100"/>
                                        <p:tgtEl>
                                          <p:spTgt spid="9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4" dur="100"/>
                                        <p:tgtEl>
                                          <p:spTgt spid="9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7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8" dur="100"/>
                                        <p:tgtEl>
                                          <p:spTgt spid="9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8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2" dur="500"/>
                                        <p:tgtEl>
                                          <p:spTgt spid="9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6" dur="80"/>
                                        <p:tgtEl>
                                          <p:spTgt spid="94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7" dur="80"/>
                                        <p:tgtEl>
                                          <p:spTgt spid="94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80"/>
                                        <p:tgtEl>
                                          <p:spTgt spid="94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2" dur="500"/>
                                        <p:tgtEl>
                                          <p:spTgt spid="9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5" dur="500"/>
                                        <p:tgtEl>
                                          <p:spTgt spid="9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8" dur="500"/>
                                        <p:tgtEl>
                                          <p:spTgt spid="9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1" dur="500"/>
                                        <p:tgtEl>
                                          <p:spTgt spid="9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4" dur="500"/>
                                        <p:tgtEl>
                                          <p:spTgt spid="9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7" dur="500"/>
                                        <p:tgtEl>
                                          <p:spTgt spid="94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0" dur="500"/>
                                        <p:tgtEl>
                                          <p:spTgt spid="9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3" dur="500"/>
                                        <p:tgtEl>
                                          <p:spTgt spid="94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6" dur="500"/>
                                        <p:tgtEl>
                                          <p:spTgt spid="94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9" dur="500"/>
                                        <p:tgtEl>
                                          <p:spTgt spid="94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2" dur="500"/>
                                        <p:tgtEl>
                                          <p:spTgt spid="9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5" dur="500"/>
                                        <p:tgtEl>
                                          <p:spTgt spid="94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8" dur="500"/>
                                        <p:tgtEl>
                                          <p:spTgt spid="9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1" dur="500"/>
                                        <p:tgtEl>
                                          <p:spTgt spid="9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4" dur="500"/>
                                        <p:tgtEl>
                                          <p:spTgt spid="9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7" dur="500"/>
                                        <p:tgtEl>
                                          <p:spTgt spid="94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0" dur="500"/>
                                        <p:tgtEl>
                                          <p:spTgt spid="9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3" dur="500"/>
                                        <p:tgtEl>
                                          <p:spTgt spid="94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6" dur="500"/>
                                        <p:tgtEl>
                                          <p:spTgt spid="94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9" dur="500"/>
                                        <p:tgtEl>
                                          <p:spTgt spid="94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2" dur="500"/>
                                        <p:tgtEl>
                                          <p:spTgt spid="94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5" dur="500"/>
                                        <p:tgtEl>
                                          <p:spTgt spid="94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8" dur="500"/>
                                        <p:tgtEl>
                                          <p:spTgt spid="94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1" dur="500"/>
                                        <p:tgtEl>
                                          <p:spTgt spid="94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4" dur="500"/>
                                        <p:tgtEl>
                                          <p:spTgt spid="94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7" dur="500"/>
                                        <p:tgtEl>
                                          <p:spTgt spid="94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0" dur="500"/>
                                        <p:tgtEl>
                                          <p:spTgt spid="94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3" dur="500"/>
                                        <p:tgtEl>
                                          <p:spTgt spid="94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6" dur="500"/>
                                        <p:tgtEl>
                                          <p:spTgt spid="94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9" dur="500"/>
                                        <p:tgtEl>
                                          <p:spTgt spid="94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2" dur="500"/>
                                        <p:tgtEl>
                                          <p:spTgt spid="94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5" dur="500"/>
                                        <p:tgtEl>
                                          <p:spTgt spid="94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8" dur="500"/>
                                        <p:tgtEl>
                                          <p:spTgt spid="94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1" dur="500"/>
                                        <p:tgtEl>
                                          <p:spTgt spid="94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4" dur="500"/>
                                        <p:tgtEl>
                                          <p:spTgt spid="94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7" dur="500"/>
                                        <p:tgtEl>
                                          <p:spTgt spid="94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0" dur="500"/>
                                        <p:tgtEl>
                                          <p:spTgt spid="94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3" dur="500"/>
                                        <p:tgtEl>
                                          <p:spTgt spid="94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6" dur="500"/>
                                        <p:tgtEl>
                                          <p:spTgt spid="94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9" dur="500"/>
                                        <p:tgtEl>
                                          <p:spTgt spid="94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2" dur="500"/>
                                        <p:tgtEl>
                                          <p:spTgt spid="94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5" dur="500"/>
                                        <p:tgtEl>
                                          <p:spTgt spid="94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8" dur="500"/>
                                        <p:tgtEl>
                                          <p:spTgt spid="94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1" dur="500"/>
                                        <p:tgtEl>
                                          <p:spTgt spid="94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4" dur="500"/>
                                        <p:tgtEl>
                                          <p:spTgt spid="94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7" dur="500"/>
                                        <p:tgtEl>
                                          <p:spTgt spid="94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0" dur="500"/>
                                        <p:tgtEl>
                                          <p:spTgt spid="94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3" dur="500"/>
                                        <p:tgtEl>
                                          <p:spTgt spid="94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6" dur="500"/>
                                        <p:tgtEl>
                                          <p:spTgt spid="94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9" dur="500"/>
                                        <p:tgtEl>
                                          <p:spTgt spid="94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2" dur="500"/>
                                        <p:tgtEl>
                                          <p:spTgt spid="94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5" dur="500"/>
                                        <p:tgtEl>
                                          <p:spTgt spid="94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8" dur="500"/>
                                        <p:tgtEl>
                                          <p:spTgt spid="94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1" dur="500"/>
                                        <p:tgtEl>
                                          <p:spTgt spid="94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4" dur="500"/>
                                        <p:tgtEl>
                                          <p:spTgt spid="94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7" dur="500"/>
                                        <p:tgtEl>
                                          <p:spTgt spid="9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0" dur="500"/>
                                        <p:tgtEl>
                                          <p:spTgt spid="9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3" dur="500"/>
                                        <p:tgtEl>
                                          <p:spTgt spid="9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6" dur="500"/>
                                        <p:tgtEl>
                                          <p:spTgt spid="9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9" dur="500"/>
                                        <p:tgtEl>
                                          <p:spTgt spid="9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2" dur="500"/>
                                        <p:tgtEl>
                                          <p:spTgt spid="9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48415E-8 L 0 -0.04187 " pathEditMode="relative" rAng="0" ptsTypes="AA">
                                      <p:cBhvr>
                                        <p:cTn id="479" dur="2000" fill="hold"/>
                                        <p:tgtEl>
                                          <p:spTgt spid="9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2" dur="500"/>
                                        <p:tgtEl>
                                          <p:spTgt spid="9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7" dur="80"/>
                                        <p:tgtEl>
                                          <p:spTgt spid="94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8" dur="80"/>
                                        <p:tgtEl>
                                          <p:spTgt spid="94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" dur="80"/>
                                        <p:tgtEl>
                                          <p:spTgt spid="94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 nodeType="clickPar">
                      <p:stCondLst>
                        <p:cond delay="indefinite"/>
                      </p:stCondLst>
                      <p:childTnLst>
                        <p:par>
                          <p:cTn id="4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2000"/>
                                        <p:tgtEl>
                                          <p:spTgt spid="9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8" dur="1000"/>
                                        <p:tgtEl>
                                          <p:spTgt spid="9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6"/>
                                            </p:cond>
                                          </p:stCondLst>
                                        </p:cTn>
                                        <p:tgtEl>
                                          <p:spTgt spid="9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1" dur="1000"/>
                                        <p:tgtEl>
                                          <p:spTgt spid="94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9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5" dur="500"/>
                                        <p:tgtEl>
                                          <p:spTgt spid="9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8" dur="500"/>
                                        <p:tgtEl>
                                          <p:spTgt spid="9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4.72222E-6 -0.06296 " pathEditMode="relative" rAng="0" ptsTypes="AA">
                                      <p:cBhvr>
                                        <p:cTn id="520" dur="2000" fill="hold"/>
                                        <p:tgtEl>
                                          <p:spTgt spid="9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4" dur="1000"/>
                                        <p:tgtEl>
                                          <p:spTgt spid="94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2"/>
                                            </p:cond>
                                          </p:stCondLst>
                                        </p:cTn>
                                        <p:tgtEl>
                                          <p:spTgt spid="9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7" dur="1000"/>
                                        <p:tgtEl>
                                          <p:spTgt spid="94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5"/>
                                            </p:cond>
                                          </p:stCondLst>
                                        </p:cTn>
                                        <p:tgtEl>
                                          <p:spTgt spid="9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1" dur="500"/>
                                        <p:tgtEl>
                                          <p:spTgt spid="9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4" dur="500"/>
                                        <p:tgtEl>
                                          <p:spTgt spid="9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13278E-6 L 3.61111E-6 -0.05783 " pathEditMode="relative" rAng="0" ptsTypes="AA">
                                      <p:cBhvr>
                                        <p:cTn id="536" dur="2000" fill="hold"/>
                                        <p:tgtEl>
                                          <p:spTgt spid="9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2"/>
                                    </p:animMotion>
                                  </p:childTnLst>
                                </p:cTn>
                              </p:par>
                              <p:par>
                                <p:cTn id="5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9" dur="5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5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8000"/>
                            </p:stCondLst>
                            <p:childTnLst>
                              <p:par>
                                <p:cTn id="5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8500"/>
                            </p:stCondLst>
                            <p:childTnLst>
                              <p:par>
                                <p:cTn id="5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5" dur="5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6" dur="5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8" grpId="0"/>
      <p:bldP spid="94042" grpId="0" animBg="1"/>
      <p:bldP spid="94042" grpId="1" animBg="1"/>
      <p:bldP spid="94043" grpId="0" animBg="1"/>
      <p:bldP spid="94043" grpId="1" animBg="1"/>
      <p:bldP spid="94044" grpId="0" animBg="1"/>
      <p:bldP spid="94044" grpId="1" animBg="1"/>
      <p:bldP spid="94045" grpId="0" animBg="1"/>
      <p:bldP spid="94045" grpId="1" animBg="1"/>
      <p:bldP spid="94046" grpId="0" animBg="1"/>
      <p:bldP spid="94046" grpId="1" animBg="1"/>
      <p:bldP spid="94047" grpId="0" animBg="1"/>
      <p:bldP spid="94047" grpId="1" animBg="1"/>
      <p:bldP spid="94048" grpId="0" animBg="1"/>
      <p:bldP spid="94048" grpId="1" animBg="1"/>
      <p:bldP spid="94049" grpId="0" animBg="1"/>
      <p:bldP spid="94049" grpId="1" animBg="1"/>
      <p:bldP spid="94050" grpId="0" animBg="1"/>
      <p:bldP spid="94050" grpId="1" animBg="1"/>
      <p:bldP spid="94051" grpId="0" animBg="1"/>
      <p:bldP spid="94051" grpId="1" animBg="1"/>
      <p:bldP spid="94052" grpId="0" animBg="1"/>
      <p:bldP spid="94052" grpId="1" animBg="1"/>
      <p:bldP spid="94053" grpId="0" animBg="1"/>
      <p:bldP spid="94053" grpId="1" animBg="1"/>
      <p:bldP spid="94054" grpId="0" animBg="1"/>
      <p:bldP spid="94054" grpId="1" animBg="1"/>
      <p:bldP spid="94055" grpId="0" animBg="1"/>
      <p:bldP spid="94055" grpId="1" animBg="1"/>
      <p:bldP spid="94056" grpId="0" animBg="1"/>
      <p:bldP spid="94056" grpId="1" animBg="1"/>
      <p:bldP spid="94057" grpId="0" animBg="1"/>
      <p:bldP spid="94057" grpId="1" animBg="1"/>
      <p:bldP spid="94058" grpId="0" animBg="1"/>
      <p:bldP spid="94058" grpId="1" animBg="1"/>
      <p:bldP spid="94059" grpId="0" animBg="1"/>
      <p:bldP spid="94059" grpId="1" animBg="1"/>
      <p:bldP spid="94060" grpId="0" animBg="1"/>
      <p:bldP spid="94060" grpId="1" animBg="1"/>
      <p:bldP spid="94061" grpId="0" animBg="1"/>
      <p:bldP spid="94061" grpId="1" animBg="1"/>
      <p:bldP spid="94062" grpId="0" animBg="1"/>
      <p:bldP spid="94062" grpId="1" animBg="1"/>
      <p:bldP spid="94063" grpId="0" animBg="1"/>
      <p:bldP spid="94063" grpId="1" animBg="1"/>
      <p:bldP spid="94064" grpId="0" animBg="1"/>
      <p:bldP spid="94064" grpId="1" animBg="1"/>
      <p:bldP spid="94065" grpId="0" animBg="1"/>
      <p:bldP spid="94065" grpId="1" animBg="1"/>
      <p:bldP spid="94066" grpId="0" animBg="1"/>
      <p:bldP spid="94066" grpId="1" animBg="1"/>
      <p:bldP spid="94067" grpId="0" animBg="1"/>
      <p:bldP spid="94067" grpId="1" animBg="1"/>
      <p:bldP spid="94068" grpId="0" animBg="1"/>
      <p:bldP spid="94068" grpId="1" animBg="1"/>
      <p:bldP spid="94069" grpId="0" animBg="1"/>
      <p:bldP spid="94069" grpId="1" animBg="1"/>
      <p:bldP spid="94070" grpId="0" animBg="1"/>
      <p:bldP spid="94070" grpId="1" animBg="1"/>
      <p:bldP spid="94071" grpId="0" animBg="1"/>
      <p:bldP spid="94071" grpId="1" animBg="1"/>
      <p:bldP spid="94072" grpId="0" animBg="1"/>
      <p:bldP spid="94072" grpId="1" animBg="1"/>
      <p:bldP spid="94073" grpId="0" animBg="1"/>
      <p:bldP spid="94073" grpId="1" animBg="1"/>
      <p:bldP spid="94074" grpId="0" animBg="1"/>
      <p:bldP spid="94074" grpId="1" animBg="1"/>
      <p:bldP spid="94075" grpId="0" animBg="1"/>
      <p:bldP spid="94075" grpId="1" animBg="1"/>
      <p:bldP spid="94076" grpId="0" animBg="1"/>
      <p:bldP spid="94076" grpId="1" animBg="1"/>
      <p:bldP spid="94077" grpId="0" animBg="1"/>
      <p:bldP spid="94077" grpId="1" animBg="1"/>
      <p:bldP spid="94078" grpId="0" animBg="1"/>
      <p:bldP spid="94078" grpId="1" animBg="1"/>
      <p:bldP spid="94079" grpId="0" animBg="1"/>
      <p:bldP spid="94079" grpId="1" animBg="1"/>
      <p:bldP spid="94080" grpId="0" animBg="1"/>
      <p:bldP spid="94080" grpId="1" animBg="1"/>
      <p:bldP spid="94081" grpId="0" animBg="1"/>
      <p:bldP spid="94081" grpId="1" animBg="1"/>
      <p:bldP spid="94082" grpId="0" animBg="1"/>
      <p:bldP spid="94082" grpId="1" animBg="1"/>
      <p:bldP spid="94083" grpId="0" animBg="1"/>
      <p:bldP spid="94083" grpId="1" animBg="1"/>
      <p:bldP spid="94084" grpId="0" animBg="1"/>
      <p:bldP spid="94084" grpId="1" animBg="1"/>
      <p:bldP spid="94085" grpId="0" animBg="1"/>
      <p:bldP spid="94085" grpId="1" animBg="1"/>
      <p:bldP spid="94086" grpId="0" animBg="1"/>
      <p:bldP spid="94086" grpId="1" animBg="1"/>
      <p:bldP spid="94087" grpId="0" animBg="1"/>
      <p:bldP spid="94087" grpId="1" animBg="1"/>
      <p:bldP spid="94088" grpId="0" animBg="1"/>
      <p:bldP spid="94088" grpId="1" animBg="1"/>
      <p:bldP spid="94089" grpId="0" animBg="1"/>
      <p:bldP spid="94089" grpId="1" animBg="1"/>
      <p:bldP spid="94090" grpId="0" animBg="1"/>
      <p:bldP spid="94090" grpId="1" animBg="1"/>
      <p:bldP spid="94091" grpId="0" animBg="1"/>
      <p:bldP spid="94091" grpId="1" animBg="1"/>
      <p:bldP spid="94092" grpId="0" animBg="1"/>
      <p:bldP spid="94092" grpId="1" animBg="1"/>
      <p:bldP spid="94093" grpId="0" animBg="1"/>
      <p:bldP spid="94093" grpId="1" animBg="1"/>
      <p:bldP spid="94094" grpId="0" animBg="1"/>
      <p:bldP spid="94094" grpId="1" animBg="1"/>
      <p:bldP spid="94095" grpId="0" animBg="1"/>
      <p:bldP spid="94095" grpId="1" animBg="1"/>
      <p:bldP spid="94096" grpId="0" animBg="1"/>
      <p:bldP spid="94096" grpId="1" animBg="1"/>
      <p:bldP spid="94097" grpId="0" animBg="1"/>
      <p:bldP spid="94097" grpId="1" animBg="1"/>
      <p:bldP spid="94098" grpId="0" animBg="1"/>
      <p:bldP spid="94098" grpId="1" animBg="1"/>
      <p:bldP spid="94099" grpId="0" animBg="1"/>
      <p:bldP spid="94099" grpId="1" animBg="1"/>
      <p:bldP spid="94100" grpId="0" animBg="1"/>
      <p:bldP spid="94100" grpId="1" animBg="1"/>
      <p:bldP spid="94101" grpId="0" animBg="1"/>
      <p:bldP spid="94101" grpId="1" animBg="1"/>
      <p:bldP spid="94102" grpId="0" animBg="1"/>
      <p:bldP spid="94102" grpId="1" animBg="1"/>
      <p:bldP spid="94103" grpId="0" animBg="1"/>
      <p:bldP spid="94103" grpId="1" animBg="1"/>
      <p:bldP spid="94104" grpId="0" animBg="1"/>
      <p:bldP spid="94104" grpId="1" animBg="1"/>
      <p:bldP spid="94104" grpId="2" animBg="1"/>
      <p:bldP spid="94107" grpId="0" animBg="1"/>
      <p:bldP spid="94107" grpId="1" animBg="1"/>
      <p:bldP spid="94108" grpId="0" animBg="1"/>
      <p:bldP spid="94109" grpId="0" animBg="1"/>
      <p:bldP spid="94110" grpId="0" animBg="1"/>
      <p:bldP spid="94110" grpId="1" animBg="1"/>
      <p:bldP spid="94111" grpId="0" animBg="1"/>
      <p:bldP spid="94112" grpId="0" animBg="1"/>
      <p:bldP spid="94112" grpId="1" animBg="1"/>
      <p:bldP spid="94113" grpId="0" animBg="1"/>
      <p:bldP spid="94114" grpId="0" animBg="1"/>
      <p:bldP spid="94115" grpId="0" animBg="1"/>
      <p:bldP spid="94116" grpId="0" animBg="1"/>
      <p:bldP spid="94117" grpId="0" animBg="1"/>
      <p:bldP spid="94118" grpId="0" animBg="1"/>
      <p:bldP spid="94119" grpId="0" animBg="1"/>
      <p:bldP spid="94120" grpId="0" animBg="1"/>
      <p:bldP spid="94121" grpId="0"/>
      <p:bldP spid="94122" grpId="0"/>
      <p:bldP spid="94123" grpId="0"/>
      <p:bldP spid="931" grpId="0" animBg="1"/>
      <p:bldP spid="933" grpId="0" animBg="1"/>
      <p:bldP spid="934" grpId="0" animBg="1"/>
      <p:bldP spid="937" grpId="0" animBg="1"/>
      <p:bldP spid="9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2483644" y="5711022"/>
            <a:ext cx="8642350" cy="24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1400" b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Установка оборудования СПС СТРАТУМ</a:t>
            </a:r>
            <a:endParaRPr lang="ru-RU" sz="1400" b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1748" name="Picture 86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6668"/>
            <a:ext cx="7191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6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66304"/>
            <a:ext cx="6477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6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66304"/>
            <a:ext cx="669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6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13793"/>
            <a:ext cx="863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13793"/>
            <a:ext cx="863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87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413793"/>
            <a:ext cx="863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87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0768"/>
            <a:ext cx="863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87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40768"/>
            <a:ext cx="863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87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0768"/>
            <a:ext cx="100806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87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0768"/>
            <a:ext cx="10080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87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0768"/>
            <a:ext cx="10080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87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340768"/>
            <a:ext cx="10080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Freeform 878"/>
          <p:cNvSpPr>
            <a:spLocks/>
          </p:cNvSpPr>
          <p:nvPr/>
        </p:nvSpPr>
        <p:spPr bwMode="auto">
          <a:xfrm>
            <a:off x="395288" y="1810767"/>
            <a:ext cx="936625" cy="71437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1437 h 45"/>
              <a:gd name="T4" fmla="*/ 936625 w 454"/>
              <a:gd name="T5" fmla="*/ 71437 h 45"/>
              <a:gd name="T6" fmla="*/ 936625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1" name="Freeform 879"/>
          <p:cNvSpPr>
            <a:spLocks/>
          </p:cNvSpPr>
          <p:nvPr/>
        </p:nvSpPr>
        <p:spPr bwMode="auto">
          <a:xfrm>
            <a:off x="1403350" y="1810767"/>
            <a:ext cx="1008063" cy="71437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1437 h 45"/>
              <a:gd name="T4" fmla="*/ 1008063 w 454"/>
              <a:gd name="T5" fmla="*/ 71437 h 45"/>
              <a:gd name="T6" fmla="*/ 1008063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2" name="Freeform 880"/>
          <p:cNvSpPr>
            <a:spLocks/>
          </p:cNvSpPr>
          <p:nvPr/>
        </p:nvSpPr>
        <p:spPr bwMode="auto">
          <a:xfrm>
            <a:off x="2484438" y="1810767"/>
            <a:ext cx="1008062" cy="71437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1437 h 45"/>
              <a:gd name="T4" fmla="*/ 1008062 w 454"/>
              <a:gd name="T5" fmla="*/ 71437 h 45"/>
              <a:gd name="T6" fmla="*/ 1008062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Freeform 881"/>
          <p:cNvSpPr>
            <a:spLocks/>
          </p:cNvSpPr>
          <p:nvPr/>
        </p:nvSpPr>
        <p:spPr bwMode="auto">
          <a:xfrm>
            <a:off x="4643438" y="1810767"/>
            <a:ext cx="1008062" cy="71437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1437 h 45"/>
              <a:gd name="T4" fmla="*/ 1008062 w 454"/>
              <a:gd name="T5" fmla="*/ 71437 h 45"/>
              <a:gd name="T6" fmla="*/ 1008062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4" name="Freeform 882"/>
          <p:cNvSpPr>
            <a:spLocks/>
          </p:cNvSpPr>
          <p:nvPr/>
        </p:nvSpPr>
        <p:spPr bwMode="auto">
          <a:xfrm flipV="1">
            <a:off x="6804025" y="1556668"/>
            <a:ext cx="1008063" cy="73025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3025 h 45"/>
              <a:gd name="T4" fmla="*/ 1008063 w 454"/>
              <a:gd name="T5" fmla="*/ 73025 h 45"/>
              <a:gd name="T6" fmla="*/ 1008063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5" name="Freeform 883"/>
          <p:cNvSpPr>
            <a:spLocks/>
          </p:cNvSpPr>
          <p:nvPr/>
        </p:nvSpPr>
        <p:spPr bwMode="auto">
          <a:xfrm flipV="1">
            <a:off x="7885113" y="1556668"/>
            <a:ext cx="863600" cy="73025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3025 h 45"/>
              <a:gd name="T4" fmla="*/ 863600 w 454"/>
              <a:gd name="T5" fmla="*/ 73025 h 45"/>
              <a:gd name="T6" fmla="*/ 863600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6" name="Freeform 884"/>
          <p:cNvSpPr>
            <a:spLocks/>
          </p:cNvSpPr>
          <p:nvPr/>
        </p:nvSpPr>
        <p:spPr bwMode="auto">
          <a:xfrm>
            <a:off x="3563938" y="1666304"/>
            <a:ext cx="647700" cy="360363"/>
          </a:xfrm>
          <a:custGeom>
            <a:avLst/>
            <a:gdLst>
              <a:gd name="T0" fmla="*/ 0 w 408"/>
              <a:gd name="T1" fmla="*/ 144463 h 227"/>
              <a:gd name="T2" fmla="*/ 0 w 408"/>
              <a:gd name="T3" fmla="*/ 215900 h 227"/>
              <a:gd name="T4" fmla="*/ 287338 w 408"/>
              <a:gd name="T5" fmla="*/ 215900 h 227"/>
              <a:gd name="T6" fmla="*/ 287338 w 408"/>
              <a:gd name="T7" fmla="*/ 360363 h 227"/>
              <a:gd name="T8" fmla="*/ 647700 w 408"/>
              <a:gd name="T9" fmla="*/ 360363 h 227"/>
              <a:gd name="T10" fmla="*/ 647700 w 408"/>
              <a:gd name="T11" fmla="*/ 0 h 227"/>
              <a:gd name="T12" fmla="*/ 360363 w 408"/>
              <a:gd name="T13" fmla="*/ 0 h 227"/>
              <a:gd name="T14" fmla="*/ 360363 w 408"/>
              <a:gd name="T15" fmla="*/ 360363 h 2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8"/>
              <a:gd name="T25" fmla="*/ 0 h 227"/>
              <a:gd name="T26" fmla="*/ 408 w 408"/>
              <a:gd name="T27" fmla="*/ 227 h 2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8" h="227">
                <a:moveTo>
                  <a:pt x="0" y="91"/>
                </a:moveTo>
                <a:lnTo>
                  <a:pt x="0" y="136"/>
                </a:lnTo>
                <a:lnTo>
                  <a:pt x="181" y="136"/>
                </a:lnTo>
                <a:lnTo>
                  <a:pt x="181" y="227"/>
                </a:lnTo>
                <a:lnTo>
                  <a:pt x="408" y="227"/>
                </a:lnTo>
                <a:lnTo>
                  <a:pt x="408" y="0"/>
                </a:lnTo>
                <a:lnTo>
                  <a:pt x="227" y="0"/>
                </a:lnTo>
                <a:lnTo>
                  <a:pt x="227" y="22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767" name="Freeform 885"/>
          <p:cNvSpPr>
            <a:spLocks/>
          </p:cNvSpPr>
          <p:nvPr/>
        </p:nvSpPr>
        <p:spPr bwMode="auto">
          <a:xfrm>
            <a:off x="3851275" y="2026667"/>
            <a:ext cx="504825" cy="71437"/>
          </a:xfrm>
          <a:custGeom>
            <a:avLst/>
            <a:gdLst>
              <a:gd name="T0" fmla="*/ 0 w 318"/>
              <a:gd name="T1" fmla="*/ 0 h 45"/>
              <a:gd name="T2" fmla="*/ 0 w 318"/>
              <a:gd name="T3" fmla="*/ 71437 h 45"/>
              <a:gd name="T4" fmla="*/ 504825 w 318"/>
              <a:gd name="T5" fmla="*/ 71437 h 45"/>
              <a:gd name="T6" fmla="*/ 504825 w 318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318"/>
              <a:gd name="T13" fmla="*/ 0 h 45"/>
              <a:gd name="T14" fmla="*/ 318 w 318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8" h="45">
                <a:moveTo>
                  <a:pt x="0" y="0"/>
                </a:moveTo>
                <a:lnTo>
                  <a:pt x="0" y="45"/>
                </a:lnTo>
                <a:lnTo>
                  <a:pt x="318" y="45"/>
                </a:lnTo>
                <a:lnTo>
                  <a:pt x="318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8" name="Freeform 886"/>
          <p:cNvSpPr>
            <a:spLocks/>
          </p:cNvSpPr>
          <p:nvPr/>
        </p:nvSpPr>
        <p:spPr bwMode="auto">
          <a:xfrm>
            <a:off x="4356100" y="1810767"/>
            <a:ext cx="215900" cy="215900"/>
          </a:xfrm>
          <a:custGeom>
            <a:avLst/>
            <a:gdLst>
              <a:gd name="T0" fmla="*/ 0 w 136"/>
              <a:gd name="T1" fmla="*/ 215900 h 136"/>
              <a:gd name="T2" fmla="*/ 0 w 136"/>
              <a:gd name="T3" fmla="*/ 71438 h 136"/>
              <a:gd name="T4" fmla="*/ 215900 w 136"/>
              <a:gd name="T5" fmla="*/ 71438 h 136"/>
              <a:gd name="T6" fmla="*/ 215900 w 136"/>
              <a:gd name="T7" fmla="*/ 0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36"/>
              <a:gd name="T14" fmla="*/ 136 w 136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36">
                <a:moveTo>
                  <a:pt x="0" y="136"/>
                </a:moveTo>
                <a:lnTo>
                  <a:pt x="0" y="45"/>
                </a:lnTo>
                <a:lnTo>
                  <a:pt x="136" y="45"/>
                </a:lnTo>
                <a:lnTo>
                  <a:pt x="13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9" name="Freeform 887"/>
          <p:cNvSpPr>
            <a:spLocks/>
          </p:cNvSpPr>
          <p:nvPr/>
        </p:nvSpPr>
        <p:spPr bwMode="auto">
          <a:xfrm>
            <a:off x="5724525" y="1737742"/>
            <a:ext cx="431800" cy="215900"/>
          </a:xfrm>
          <a:custGeom>
            <a:avLst/>
            <a:gdLst>
              <a:gd name="T0" fmla="*/ 0 w 272"/>
              <a:gd name="T1" fmla="*/ 73025 h 136"/>
              <a:gd name="T2" fmla="*/ 0 w 272"/>
              <a:gd name="T3" fmla="*/ 144463 h 136"/>
              <a:gd name="T4" fmla="*/ 142875 w 272"/>
              <a:gd name="T5" fmla="*/ 144463 h 136"/>
              <a:gd name="T6" fmla="*/ 142875 w 272"/>
              <a:gd name="T7" fmla="*/ 215900 h 136"/>
              <a:gd name="T8" fmla="*/ 431800 w 272"/>
              <a:gd name="T9" fmla="*/ 215900 h 136"/>
              <a:gd name="T10" fmla="*/ 431800 w 272"/>
              <a:gd name="T11" fmla="*/ 0 h 136"/>
              <a:gd name="T12" fmla="*/ 215900 w 272"/>
              <a:gd name="T13" fmla="*/ 0 h 136"/>
              <a:gd name="T14" fmla="*/ 215900 w 272"/>
              <a:gd name="T15" fmla="*/ 215900 h 1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2"/>
              <a:gd name="T25" fmla="*/ 0 h 136"/>
              <a:gd name="T26" fmla="*/ 272 w 272"/>
              <a:gd name="T27" fmla="*/ 136 h 1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2" h="136">
                <a:moveTo>
                  <a:pt x="0" y="46"/>
                </a:moveTo>
                <a:lnTo>
                  <a:pt x="0" y="91"/>
                </a:lnTo>
                <a:lnTo>
                  <a:pt x="90" y="91"/>
                </a:lnTo>
                <a:lnTo>
                  <a:pt x="90" y="136"/>
                </a:lnTo>
                <a:lnTo>
                  <a:pt x="272" y="136"/>
                </a:lnTo>
                <a:lnTo>
                  <a:pt x="272" y="0"/>
                </a:lnTo>
                <a:lnTo>
                  <a:pt x="136" y="0"/>
                </a:lnTo>
                <a:lnTo>
                  <a:pt x="136" y="13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0" name="Freeform 888"/>
          <p:cNvSpPr>
            <a:spLocks/>
          </p:cNvSpPr>
          <p:nvPr/>
        </p:nvSpPr>
        <p:spPr bwMode="auto">
          <a:xfrm flipH="1">
            <a:off x="6300788" y="1737742"/>
            <a:ext cx="431800" cy="215900"/>
          </a:xfrm>
          <a:custGeom>
            <a:avLst/>
            <a:gdLst>
              <a:gd name="T0" fmla="*/ 0 w 272"/>
              <a:gd name="T1" fmla="*/ 73025 h 136"/>
              <a:gd name="T2" fmla="*/ 0 w 272"/>
              <a:gd name="T3" fmla="*/ 144463 h 136"/>
              <a:gd name="T4" fmla="*/ 142875 w 272"/>
              <a:gd name="T5" fmla="*/ 144463 h 136"/>
              <a:gd name="T6" fmla="*/ 142875 w 272"/>
              <a:gd name="T7" fmla="*/ 215900 h 136"/>
              <a:gd name="T8" fmla="*/ 431800 w 272"/>
              <a:gd name="T9" fmla="*/ 215900 h 136"/>
              <a:gd name="T10" fmla="*/ 431800 w 272"/>
              <a:gd name="T11" fmla="*/ 0 h 136"/>
              <a:gd name="T12" fmla="*/ 215900 w 272"/>
              <a:gd name="T13" fmla="*/ 0 h 136"/>
              <a:gd name="T14" fmla="*/ 215900 w 272"/>
              <a:gd name="T15" fmla="*/ 215900 h 1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2"/>
              <a:gd name="T25" fmla="*/ 0 h 136"/>
              <a:gd name="T26" fmla="*/ 272 w 272"/>
              <a:gd name="T27" fmla="*/ 136 h 1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2" h="136">
                <a:moveTo>
                  <a:pt x="0" y="46"/>
                </a:moveTo>
                <a:lnTo>
                  <a:pt x="0" y="91"/>
                </a:lnTo>
                <a:lnTo>
                  <a:pt x="90" y="91"/>
                </a:lnTo>
                <a:lnTo>
                  <a:pt x="90" y="136"/>
                </a:lnTo>
                <a:lnTo>
                  <a:pt x="272" y="136"/>
                </a:lnTo>
                <a:lnTo>
                  <a:pt x="272" y="0"/>
                </a:lnTo>
                <a:lnTo>
                  <a:pt x="136" y="0"/>
                </a:lnTo>
                <a:lnTo>
                  <a:pt x="136" y="13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1" name="Freeform 889"/>
          <p:cNvSpPr>
            <a:spLocks/>
          </p:cNvSpPr>
          <p:nvPr/>
        </p:nvSpPr>
        <p:spPr bwMode="auto">
          <a:xfrm>
            <a:off x="5867400" y="1953642"/>
            <a:ext cx="720725" cy="144462"/>
          </a:xfrm>
          <a:custGeom>
            <a:avLst/>
            <a:gdLst>
              <a:gd name="T0" fmla="*/ 0 w 454"/>
              <a:gd name="T1" fmla="*/ 0 h 91"/>
              <a:gd name="T2" fmla="*/ 0 w 454"/>
              <a:gd name="T3" fmla="*/ 144462 h 91"/>
              <a:gd name="T4" fmla="*/ 720725 w 454"/>
              <a:gd name="T5" fmla="*/ 144462 h 91"/>
              <a:gd name="T6" fmla="*/ 720725 w 454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91"/>
              <a:gd name="T14" fmla="*/ 454 w 454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91">
                <a:moveTo>
                  <a:pt x="0" y="0"/>
                </a:moveTo>
                <a:lnTo>
                  <a:pt x="0" y="91"/>
                </a:lnTo>
                <a:lnTo>
                  <a:pt x="454" y="91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1772" name="Group 890"/>
          <p:cNvGrpSpPr>
            <a:grpSpLocks/>
          </p:cNvGrpSpPr>
          <p:nvPr/>
        </p:nvGrpSpPr>
        <p:grpSpPr bwMode="auto">
          <a:xfrm>
            <a:off x="215900" y="1666304"/>
            <a:ext cx="288925" cy="157163"/>
            <a:chOff x="2389" y="2545"/>
            <a:chExt cx="1280" cy="473"/>
          </a:xfrm>
        </p:grpSpPr>
        <p:sp>
          <p:nvSpPr>
            <p:cNvPr id="32580" name="Freeform 89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1" name="Line 89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2" name="Line 89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3" name="Freeform 89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4" name="Rectangle 89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5" name="Freeform 89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6" name="Freeform 89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7" name="Freeform 89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8" name="Rectangle 89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9" name="Freeform 90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0" name="Freeform 90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1" name="Freeform 90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2" name="Line 90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3" name="Line 90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4" name="Freeform 90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5" name="Freeform 90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6" name="Freeform 90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7" name="Freeform 90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8" name="Freeform 90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9" name="Freeform 91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0" name="Freeform 91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1" name="Freeform 91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2" name="Freeform 91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3" name="Freeform 91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4" name="Freeform 91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5" name="Line 91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6" name="Freeform 91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7" name="Freeform 91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8" name="Freeform 91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9" name="Freeform 92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0" name="Freeform 92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1" name="Freeform 92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2" name="Line 92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3" name="Freeform 92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4" name="Freeform 92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5" name="Freeform 92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6" name="Line 92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7" name="Line 92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8" name="Line 92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9" name="Line 93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0" name="Line 93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1" name="Line 93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2" name="Line 93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3" name="Line 93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4" name="Freeform 93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5" name="Line 93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6" name="Freeform 93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7" name="Line 93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8" name="Line 93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9" name="Freeform 94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0" name="Line 94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1" name="Line 94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2" name="Freeform 94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3" name="Line 94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4" name="Line 94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5" name="Freeform 94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6" name="Freeform 94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7" name="Freeform 94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8" name="Freeform 94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9" name="Line 95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0" name="Line 95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1" name="Line 95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2" name="Line 95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3" name="Line 95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4" name="Line 95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5" name="Freeform 95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6" name="Freeform 95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7" name="Freeform 95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8" name="Freeform 95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9" name="Freeform 96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0" name="Freeform 96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1" name="Freeform 96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2" name="Freeform 96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3" name="Freeform 96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4" name="Freeform 96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5" name="Freeform 96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6" name="Freeform 96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7" name="Freeform 96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8" name="Line 96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9" name="Line 97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0" name="Line 97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1" name="Line 97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2" name="Line 97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3" name="Line 97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4" name="Freeform 97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5" name="Freeform 97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6" name="Freeform 97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7" name="Freeform 97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8" name="Freeform 97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3" name="Group 980"/>
          <p:cNvGrpSpPr>
            <a:grpSpLocks/>
          </p:cNvGrpSpPr>
          <p:nvPr/>
        </p:nvGrpSpPr>
        <p:grpSpPr bwMode="auto">
          <a:xfrm>
            <a:off x="1223963" y="1666304"/>
            <a:ext cx="288925" cy="157163"/>
            <a:chOff x="2389" y="2545"/>
            <a:chExt cx="1280" cy="473"/>
          </a:xfrm>
        </p:grpSpPr>
        <p:sp>
          <p:nvSpPr>
            <p:cNvPr id="32491" name="Freeform 98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2" name="Line 98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3" name="Line 98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4" name="Freeform 98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5" name="Rectangle 98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6" name="Freeform 98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7" name="Freeform 98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8" name="Freeform 98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9" name="Rectangle 98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0" name="Freeform 99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1" name="Freeform 99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2" name="Freeform 99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3" name="Line 99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4" name="Line 99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5" name="Freeform 99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6" name="Freeform 99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7" name="Freeform 99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8" name="Freeform 99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9" name="Freeform 99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0" name="Freeform 100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1" name="Freeform 100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2" name="Freeform 100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3" name="Freeform 100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4" name="Freeform 100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5" name="Freeform 100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6" name="Line 100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7" name="Freeform 100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8" name="Freeform 100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9" name="Freeform 100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0" name="Freeform 101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1" name="Freeform 101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2" name="Freeform 101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3" name="Line 101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4" name="Freeform 101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5" name="Freeform 101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6" name="Freeform 101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7" name="Line 101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8" name="Line 101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9" name="Line 101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0" name="Line 102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1" name="Line 102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2" name="Line 102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3" name="Line 102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4" name="Line 102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5" name="Freeform 102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6" name="Line 102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7" name="Freeform 102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8" name="Line 102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9" name="Line 102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0" name="Freeform 103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1" name="Line 103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2" name="Line 103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3" name="Freeform 103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4" name="Line 103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5" name="Line 103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6" name="Freeform 103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7" name="Freeform 103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8" name="Freeform 103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9" name="Freeform 103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0" name="Line 104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1" name="Line 104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2" name="Line 104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3" name="Line 104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4" name="Line 104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5" name="Line 104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6" name="Freeform 104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7" name="Freeform 104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8" name="Freeform 104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9" name="Freeform 104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0" name="Freeform 105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1" name="Freeform 105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2" name="Freeform 105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3" name="Freeform 105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4" name="Freeform 105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5" name="Freeform 105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6" name="Freeform 105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7" name="Freeform 105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8" name="Freeform 105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9" name="Line 105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0" name="Line 106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1" name="Line 106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2" name="Line 106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3" name="Line 106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4" name="Line 106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5" name="Freeform 106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6" name="Freeform 106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7" name="Freeform 106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8" name="Freeform 106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9" name="Freeform 106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4" name="Group 1070"/>
          <p:cNvGrpSpPr>
            <a:grpSpLocks/>
          </p:cNvGrpSpPr>
          <p:nvPr/>
        </p:nvGrpSpPr>
        <p:grpSpPr bwMode="auto">
          <a:xfrm>
            <a:off x="2303463" y="1666304"/>
            <a:ext cx="288925" cy="157163"/>
            <a:chOff x="2389" y="2545"/>
            <a:chExt cx="1280" cy="473"/>
          </a:xfrm>
        </p:grpSpPr>
        <p:sp>
          <p:nvSpPr>
            <p:cNvPr id="32402" name="Freeform 107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3" name="Line 107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4" name="Line 107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5" name="Freeform 107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6" name="Rectangle 107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7" name="Freeform 107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8" name="Freeform 107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9" name="Freeform 107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0" name="Rectangle 107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1" name="Freeform 108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2" name="Freeform 108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3" name="Freeform 108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4" name="Line 108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5" name="Line 108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6" name="Freeform 108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7" name="Freeform 108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8" name="Freeform 108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9" name="Freeform 108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0" name="Freeform 108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1" name="Freeform 109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2" name="Freeform 109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3" name="Freeform 109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4" name="Freeform 109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5" name="Freeform 109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6" name="Freeform 109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7" name="Line 109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8" name="Freeform 109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9" name="Freeform 109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0" name="Freeform 109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1" name="Freeform 110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2" name="Freeform 110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3" name="Freeform 110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4" name="Line 110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5" name="Freeform 110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6" name="Freeform 110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7" name="Freeform 110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8" name="Line 110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9" name="Line 110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0" name="Line 110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1" name="Line 111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2" name="Line 111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3" name="Line 111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4" name="Line 111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5" name="Line 111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6" name="Freeform 111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7" name="Line 111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8" name="Freeform 111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9" name="Line 111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0" name="Line 111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1" name="Freeform 112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2" name="Line 112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3" name="Line 112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4" name="Freeform 112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5" name="Line 112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6" name="Line 112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7" name="Freeform 112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8" name="Freeform 112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9" name="Freeform 112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0" name="Freeform 112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1" name="Line 113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2" name="Line 113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3" name="Line 113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4" name="Line 113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5" name="Line 113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6" name="Line 113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7" name="Freeform 113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8" name="Freeform 113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9" name="Freeform 113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0" name="Freeform 113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1" name="Freeform 114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2" name="Freeform 114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3" name="Freeform 114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4" name="Freeform 114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5" name="Freeform 114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6" name="Freeform 114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7" name="Freeform 114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8" name="Freeform 114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9" name="Freeform 114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0" name="Line 114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1" name="Line 115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2" name="Line 115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3" name="Line 115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4" name="Line 115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5" name="Line 115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6" name="Freeform 115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7" name="Freeform 115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8" name="Freeform 115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9" name="Freeform 115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0" name="Freeform 115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5" name="Group 1160"/>
          <p:cNvGrpSpPr>
            <a:grpSpLocks/>
          </p:cNvGrpSpPr>
          <p:nvPr/>
        </p:nvGrpSpPr>
        <p:grpSpPr bwMode="auto">
          <a:xfrm>
            <a:off x="3384550" y="1666304"/>
            <a:ext cx="288925" cy="157163"/>
            <a:chOff x="2389" y="2545"/>
            <a:chExt cx="1280" cy="473"/>
          </a:xfrm>
        </p:grpSpPr>
        <p:sp>
          <p:nvSpPr>
            <p:cNvPr id="32313" name="Freeform 116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4" name="Line 116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5" name="Line 116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6" name="Freeform 116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7" name="Rectangle 116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8" name="Freeform 116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9" name="Freeform 116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0" name="Freeform 116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1" name="Rectangle 116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2" name="Freeform 117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3" name="Freeform 117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4" name="Freeform 117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5" name="Line 117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6" name="Line 117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7" name="Freeform 117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8" name="Freeform 117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9" name="Freeform 117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0" name="Freeform 117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1" name="Freeform 117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2" name="Freeform 118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3" name="Freeform 118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4" name="Freeform 118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5" name="Freeform 118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6" name="Freeform 118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7" name="Freeform 118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8" name="Line 118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9" name="Freeform 118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0" name="Freeform 118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1" name="Freeform 118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2" name="Freeform 119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3" name="Freeform 119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4" name="Freeform 119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5" name="Line 119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6" name="Freeform 119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7" name="Freeform 119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8" name="Freeform 119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9" name="Line 119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0" name="Line 119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1" name="Line 119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2" name="Line 120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3" name="Line 120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4" name="Line 120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5" name="Line 120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6" name="Line 120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7" name="Freeform 120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8" name="Line 120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9" name="Freeform 120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0" name="Line 120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1" name="Line 120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2" name="Freeform 121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3" name="Line 121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4" name="Line 121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5" name="Freeform 121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6" name="Line 121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7" name="Line 121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8" name="Freeform 121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9" name="Freeform 121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0" name="Freeform 121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1" name="Freeform 121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2" name="Line 122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3" name="Line 122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4" name="Line 122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5" name="Line 122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6" name="Line 122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7" name="Line 122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8" name="Freeform 122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9" name="Freeform 122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0" name="Freeform 122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1" name="Freeform 122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2" name="Freeform 123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3" name="Freeform 123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4" name="Freeform 123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5" name="Freeform 123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6" name="Freeform 123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7" name="Freeform 123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8" name="Freeform 123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9" name="Freeform 123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0" name="Freeform 123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1" name="Line 123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2" name="Line 124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3" name="Line 124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4" name="Line 124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5" name="Line 124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6" name="Line 124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7" name="Freeform 124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8" name="Freeform 124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9" name="Freeform 124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0" name="Freeform 124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1" name="Freeform 124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6" name="Group 1250"/>
          <p:cNvGrpSpPr>
            <a:grpSpLocks/>
          </p:cNvGrpSpPr>
          <p:nvPr/>
        </p:nvGrpSpPr>
        <p:grpSpPr bwMode="auto">
          <a:xfrm>
            <a:off x="4464050" y="1666304"/>
            <a:ext cx="288925" cy="157163"/>
            <a:chOff x="2389" y="2545"/>
            <a:chExt cx="1280" cy="473"/>
          </a:xfrm>
        </p:grpSpPr>
        <p:sp>
          <p:nvSpPr>
            <p:cNvPr id="32224" name="Freeform 125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5" name="Line 125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6" name="Line 125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7" name="Freeform 125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8" name="Rectangle 125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9" name="Freeform 125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0" name="Freeform 125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1" name="Freeform 125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2" name="Rectangle 125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3" name="Freeform 126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4" name="Freeform 126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5" name="Freeform 126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6" name="Line 126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7" name="Line 126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8" name="Freeform 126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9" name="Freeform 126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0" name="Freeform 126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1" name="Freeform 126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2" name="Freeform 126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3" name="Freeform 127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4" name="Freeform 127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5" name="Freeform 127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6" name="Freeform 127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7" name="Freeform 127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8" name="Freeform 127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9" name="Line 127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0" name="Freeform 127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1" name="Freeform 127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2" name="Freeform 127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3" name="Freeform 128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4" name="Freeform 128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5" name="Freeform 128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6" name="Line 128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7" name="Freeform 128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8" name="Freeform 128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9" name="Freeform 128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0" name="Line 128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1" name="Line 128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2" name="Line 128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3" name="Line 129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4" name="Line 129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5" name="Line 129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6" name="Line 129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7" name="Line 129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8" name="Freeform 129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9" name="Line 129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0" name="Freeform 129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1" name="Line 129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2" name="Line 129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3" name="Freeform 130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4" name="Line 130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5" name="Line 130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6" name="Freeform 130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7" name="Line 130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8" name="Line 130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9" name="Freeform 130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0" name="Freeform 130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1" name="Freeform 130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2" name="Freeform 130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3" name="Line 131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4" name="Line 131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5" name="Line 131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6" name="Line 131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7" name="Line 131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8" name="Line 131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9" name="Freeform 131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0" name="Freeform 131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1" name="Freeform 131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2" name="Freeform 131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3" name="Freeform 132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4" name="Freeform 132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5" name="Freeform 132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6" name="Freeform 132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7" name="Freeform 132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8" name="Freeform 132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9" name="Freeform 132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0" name="Freeform 132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1" name="Freeform 132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2" name="Line 132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3" name="Line 133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4" name="Line 133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5" name="Line 133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6" name="Line 133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7" name="Line 133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8" name="Freeform 133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9" name="Freeform 133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0" name="Freeform 133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1" name="Freeform 133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2" name="Freeform 133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7" name="Group 1340"/>
          <p:cNvGrpSpPr>
            <a:grpSpLocks/>
          </p:cNvGrpSpPr>
          <p:nvPr/>
        </p:nvGrpSpPr>
        <p:grpSpPr bwMode="auto">
          <a:xfrm>
            <a:off x="5543550" y="1666304"/>
            <a:ext cx="288925" cy="157163"/>
            <a:chOff x="2389" y="2545"/>
            <a:chExt cx="1280" cy="473"/>
          </a:xfrm>
        </p:grpSpPr>
        <p:sp>
          <p:nvSpPr>
            <p:cNvPr id="32135" name="Freeform 134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6" name="Line 134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7" name="Line 134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8" name="Freeform 134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9" name="Rectangle 134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0" name="Freeform 134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1" name="Freeform 134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2" name="Freeform 134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3" name="Rectangle 134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4" name="Freeform 135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5" name="Freeform 135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6" name="Freeform 135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7" name="Line 135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8" name="Line 135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9" name="Freeform 135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0" name="Freeform 135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1" name="Freeform 135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2" name="Freeform 135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3" name="Freeform 135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4" name="Freeform 136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5" name="Freeform 136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6" name="Freeform 136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7" name="Freeform 136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8" name="Freeform 136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9" name="Freeform 136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0" name="Line 136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1" name="Freeform 136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2" name="Freeform 136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3" name="Freeform 136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4" name="Freeform 137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5" name="Freeform 137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6" name="Freeform 137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7" name="Line 137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8" name="Freeform 137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9" name="Freeform 137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0" name="Freeform 137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1" name="Line 137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2" name="Line 137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3" name="Line 137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4" name="Line 138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5" name="Line 138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6" name="Line 138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7" name="Line 138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8" name="Line 138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9" name="Freeform 138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0" name="Line 138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1" name="Freeform 138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2" name="Line 138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3" name="Line 138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4" name="Freeform 139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5" name="Line 139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6" name="Line 139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7" name="Freeform 139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8" name="Line 139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9" name="Line 139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0" name="Freeform 139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1" name="Freeform 139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2" name="Freeform 139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3" name="Freeform 139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4" name="Line 140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5" name="Line 140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6" name="Line 140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7" name="Line 140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8" name="Line 140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9" name="Line 140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0" name="Freeform 140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1" name="Freeform 140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2" name="Freeform 140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3" name="Freeform 140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4" name="Freeform 141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5" name="Freeform 141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6" name="Freeform 141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7" name="Freeform 141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8" name="Freeform 141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9" name="Freeform 141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0" name="Freeform 141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1" name="Freeform 141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2" name="Freeform 141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3" name="Line 141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4" name="Line 142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5" name="Line 142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6" name="Line 142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7" name="Line 142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8" name="Line 142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9" name="Freeform 142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0" name="Freeform 142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1" name="Freeform 142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2" name="Freeform 142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3" name="Freeform 142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8" name="Group 1430"/>
          <p:cNvGrpSpPr>
            <a:grpSpLocks/>
          </p:cNvGrpSpPr>
          <p:nvPr/>
        </p:nvGrpSpPr>
        <p:grpSpPr bwMode="auto">
          <a:xfrm>
            <a:off x="6624638" y="1666304"/>
            <a:ext cx="288925" cy="157163"/>
            <a:chOff x="2389" y="2545"/>
            <a:chExt cx="1280" cy="473"/>
          </a:xfrm>
        </p:grpSpPr>
        <p:sp>
          <p:nvSpPr>
            <p:cNvPr id="32046" name="Freeform 143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7" name="Line 143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8" name="Line 143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9" name="Freeform 143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0" name="Rectangle 143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1" name="Freeform 143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2" name="Freeform 143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3" name="Freeform 143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4" name="Rectangle 143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5" name="Freeform 144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6" name="Freeform 144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7" name="Freeform 144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8" name="Line 144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9" name="Line 144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0" name="Freeform 144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1" name="Freeform 144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2" name="Freeform 144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3" name="Freeform 144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4" name="Freeform 144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5" name="Freeform 145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6" name="Freeform 145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7" name="Freeform 145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8" name="Freeform 145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9" name="Freeform 145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0" name="Freeform 145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1" name="Line 145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2" name="Freeform 145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3" name="Freeform 145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4" name="Freeform 145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5" name="Freeform 146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6" name="Freeform 146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7" name="Freeform 146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8" name="Line 146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9" name="Freeform 146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0" name="Freeform 146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1" name="Freeform 146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2" name="Line 146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3" name="Line 146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4" name="Line 146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5" name="Line 147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6" name="Line 147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7" name="Line 147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8" name="Line 147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9" name="Line 147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0" name="Freeform 147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1" name="Line 147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2" name="Freeform 147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3" name="Line 147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4" name="Line 147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5" name="Freeform 148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6" name="Line 148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7" name="Line 148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8" name="Freeform 148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9" name="Line 148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0" name="Line 148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1" name="Freeform 148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2" name="Freeform 148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3" name="Freeform 148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4" name="Freeform 148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5" name="Line 149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6" name="Line 149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7" name="Line 149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8" name="Line 149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9" name="Line 149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0" name="Line 149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1" name="Freeform 149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2" name="Freeform 149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3" name="Freeform 149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4" name="Freeform 149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5" name="Freeform 150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6" name="Freeform 150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7" name="Freeform 150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8" name="Freeform 150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9" name="Freeform 150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0" name="Freeform 150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1" name="Freeform 150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2" name="Freeform 150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3" name="Freeform 150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4" name="Line 150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5" name="Line 151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6" name="Line 151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7" name="Line 151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8" name="Line 151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9" name="Line 151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0" name="Freeform 151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1" name="Freeform 151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2" name="Freeform 151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3" name="Freeform 151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4" name="Freeform 151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9" name="Group 1520"/>
          <p:cNvGrpSpPr>
            <a:grpSpLocks/>
          </p:cNvGrpSpPr>
          <p:nvPr/>
        </p:nvGrpSpPr>
        <p:grpSpPr bwMode="auto">
          <a:xfrm>
            <a:off x="7704138" y="1666304"/>
            <a:ext cx="288925" cy="157163"/>
            <a:chOff x="2389" y="2545"/>
            <a:chExt cx="1280" cy="473"/>
          </a:xfrm>
        </p:grpSpPr>
        <p:sp>
          <p:nvSpPr>
            <p:cNvPr id="31957" name="Freeform 152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8" name="Line 152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9" name="Line 152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0" name="Freeform 152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1" name="Rectangle 152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2" name="Freeform 152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3" name="Freeform 152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4" name="Freeform 152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5" name="Rectangle 152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6" name="Freeform 153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7" name="Freeform 153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8" name="Freeform 153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9" name="Line 153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0" name="Line 153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1" name="Freeform 153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2" name="Freeform 153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3" name="Freeform 153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4" name="Freeform 153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5" name="Freeform 153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6" name="Freeform 154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7" name="Freeform 154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8" name="Freeform 154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9" name="Freeform 154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0" name="Freeform 154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1" name="Freeform 154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2" name="Line 154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3" name="Freeform 154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4" name="Freeform 154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5" name="Freeform 154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6" name="Freeform 155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7" name="Freeform 155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8" name="Freeform 155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9" name="Line 155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0" name="Freeform 155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1" name="Freeform 155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2" name="Freeform 155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3" name="Line 155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4" name="Line 155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5" name="Line 155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6" name="Line 156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7" name="Line 156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8" name="Line 156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9" name="Line 156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0" name="Line 156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1" name="Freeform 156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2" name="Line 156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3" name="Freeform 156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4" name="Line 156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5" name="Line 156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6" name="Freeform 157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7" name="Line 157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8" name="Line 157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9" name="Freeform 157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0" name="Line 157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1" name="Line 157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2" name="Freeform 157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3" name="Freeform 157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4" name="Freeform 157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5" name="Freeform 157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6" name="Line 158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7" name="Line 158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8" name="Line 158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9" name="Line 158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0" name="Line 158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1" name="Line 158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2" name="Freeform 158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3" name="Freeform 158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4" name="Freeform 158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5" name="Freeform 158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6" name="Freeform 159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7" name="Freeform 159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8" name="Freeform 159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9" name="Freeform 159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0" name="Freeform 159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1" name="Freeform 159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2" name="Freeform 159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3" name="Freeform 159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4" name="Freeform 159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5" name="Line 159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6" name="Line 160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7" name="Line 160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8" name="Line 160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9" name="Line 160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0" name="Line 160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1" name="Freeform 160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2" name="Freeform 160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3" name="Freeform 160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4" name="Freeform 160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5" name="Freeform 160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80" name="Group 1610"/>
          <p:cNvGrpSpPr>
            <a:grpSpLocks/>
          </p:cNvGrpSpPr>
          <p:nvPr/>
        </p:nvGrpSpPr>
        <p:grpSpPr bwMode="auto">
          <a:xfrm>
            <a:off x="8640763" y="1666304"/>
            <a:ext cx="288925" cy="157163"/>
            <a:chOff x="2389" y="2545"/>
            <a:chExt cx="1280" cy="473"/>
          </a:xfrm>
        </p:grpSpPr>
        <p:sp>
          <p:nvSpPr>
            <p:cNvPr id="31868" name="Freeform 161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69" name="Line 161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0" name="Line 161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1" name="Freeform 161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2" name="Rectangle 161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3" name="Freeform 161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4" name="Freeform 161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5" name="Freeform 161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6" name="Rectangle 161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7" name="Freeform 162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8" name="Freeform 162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9" name="Freeform 162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0" name="Line 162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1" name="Line 162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2" name="Freeform 162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3" name="Freeform 162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4" name="Freeform 162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5" name="Freeform 162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6" name="Freeform 162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7" name="Freeform 163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8" name="Freeform 163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9" name="Freeform 163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0" name="Freeform 163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1" name="Freeform 163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2" name="Freeform 163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3" name="Line 163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4" name="Freeform 163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5" name="Freeform 163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6" name="Freeform 163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7" name="Freeform 164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8" name="Freeform 164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9" name="Freeform 164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0" name="Line 164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1" name="Freeform 164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2" name="Freeform 164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3" name="Freeform 164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4" name="Line 164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5" name="Line 164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6" name="Line 164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7" name="Line 165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8" name="Line 165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9" name="Line 165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0" name="Line 165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1" name="Line 165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2" name="Freeform 165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3" name="Line 165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4" name="Freeform 165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5" name="Line 165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6" name="Line 165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7" name="Freeform 166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8" name="Line 166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9" name="Line 166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0" name="Freeform 166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1" name="Line 166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2" name="Line 166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3" name="Freeform 166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4" name="Freeform 166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5" name="Freeform 166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6" name="Freeform 166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7" name="Line 167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8" name="Line 167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9" name="Line 167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0" name="Line 167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1" name="Line 167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2" name="Line 167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3" name="Freeform 167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4" name="Freeform 167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5" name="Freeform 167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6" name="Freeform 167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7" name="Freeform 168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8" name="Freeform 168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9" name="Freeform 168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0" name="Freeform 168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1" name="Freeform 168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2" name="Freeform 168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3" name="Freeform 168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4" name="Freeform 168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5" name="Freeform 168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6" name="Line 168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7" name="Line 169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8" name="Line 169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9" name="Line 169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0" name="Line 169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1" name="Line 169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2" name="Freeform 169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3" name="Freeform 169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4" name="Freeform 169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5" name="Freeform 169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6" name="Freeform 169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81" name="Line 1880"/>
          <p:cNvSpPr>
            <a:spLocks noChangeShapeType="1"/>
          </p:cNvSpPr>
          <p:nvPr/>
        </p:nvSpPr>
        <p:spPr bwMode="auto">
          <a:xfrm>
            <a:off x="179388" y="3790950"/>
            <a:ext cx="0" cy="1871663"/>
          </a:xfrm>
          <a:prstGeom prst="line">
            <a:avLst/>
          </a:prstGeom>
          <a:noFill/>
          <a:ln w="9525">
            <a:solidFill>
              <a:srgbClr val="2503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82" name="Line 1881"/>
          <p:cNvSpPr>
            <a:spLocks noChangeShapeType="1"/>
          </p:cNvSpPr>
          <p:nvPr/>
        </p:nvSpPr>
        <p:spPr bwMode="auto">
          <a:xfrm>
            <a:off x="179388" y="5589240"/>
            <a:ext cx="8821737" cy="0"/>
          </a:xfrm>
          <a:prstGeom prst="line">
            <a:avLst/>
          </a:prstGeom>
          <a:noFill/>
          <a:ln w="9525">
            <a:solidFill>
              <a:srgbClr val="2503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042" name="Rectangle 1882"/>
          <p:cNvSpPr>
            <a:spLocks noChangeArrowheads="1"/>
          </p:cNvSpPr>
          <p:nvPr/>
        </p:nvSpPr>
        <p:spPr bwMode="auto">
          <a:xfrm>
            <a:off x="180975" y="4584031"/>
            <a:ext cx="142875" cy="1006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3" name="Rectangle 1883"/>
          <p:cNvSpPr>
            <a:spLocks noChangeArrowheads="1"/>
          </p:cNvSpPr>
          <p:nvPr/>
        </p:nvSpPr>
        <p:spPr bwMode="auto">
          <a:xfrm>
            <a:off x="323850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4" name="Rectangle 1884"/>
          <p:cNvSpPr>
            <a:spLocks noChangeArrowheads="1"/>
          </p:cNvSpPr>
          <p:nvPr/>
        </p:nvSpPr>
        <p:spPr bwMode="auto">
          <a:xfrm>
            <a:off x="468313" y="4439568"/>
            <a:ext cx="142875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5" name="Rectangle 1885"/>
          <p:cNvSpPr>
            <a:spLocks noChangeArrowheads="1"/>
          </p:cNvSpPr>
          <p:nvPr/>
        </p:nvSpPr>
        <p:spPr bwMode="auto">
          <a:xfrm>
            <a:off x="611188" y="451100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6" name="Rectangle 1886"/>
          <p:cNvSpPr>
            <a:spLocks noChangeArrowheads="1"/>
          </p:cNvSpPr>
          <p:nvPr/>
        </p:nvSpPr>
        <p:spPr bwMode="auto">
          <a:xfrm>
            <a:off x="755650" y="4655468"/>
            <a:ext cx="144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7" name="Rectangle 1887"/>
          <p:cNvSpPr>
            <a:spLocks noChangeArrowheads="1"/>
          </p:cNvSpPr>
          <p:nvPr/>
        </p:nvSpPr>
        <p:spPr bwMode="auto">
          <a:xfrm>
            <a:off x="900113" y="4655468"/>
            <a:ext cx="14287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8" name="Rectangle 1888"/>
          <p:cNvSpPr>
            <a:spLocks noChangeArrowheads="1"/>
          </p:cNvSpPr>
          <p:nvPr/>
        </p:nvSpPr>
        <p:spPr bwMode="auto">
          <a:xfrm>
            <a:off x="1042988" y="4582443"/>
            <a:ext cx="1444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9" name="Rectangle 1889"/>
          <p:cNvSpPr>
            <a:spLocks noChangeArrowheads="1"/>
          </p:cNvSpPr>
          <p:nvPr/>
        </p:nvSpPr>
        <p:spPr bwMode="auto">
          <a:xfrm>
            <a:off x="1187450" y="4439568"/>
            <a:ext cx="144463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0" name="Rectangle 1890"/>
          <p:cNvSpPr>
            <a:spLocks noChangeArrowheads="1"/>
          </p:cNvSpPr>
          <p:nvPr/>
        </p:nvSpPr>
        <p:spPr bwMode="auto">
          <a:xfrm>
            <a:off x="1331913" y="4295106"/>
            <a:ext cx="1444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1" name="Rectangle 1891"/>
          <p:cNvSpPr>
            <a:spLocks noChangeArrowheads="1"/>
          </p:cNvSpPr>
          <p:nvPr/>
        </p:nvSpPr>
        <p:spPr bwMode="auto">
          <a:xfrm>
            <a:off x="1476375" y="4295106"/>
            <a:ext cx="14287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2" name="Rectangle 1892"/>
          <p:cNvSpPr>
            <a:spLocks noChangeArrowheads="1"/>
          </p:cNvSpPr>
          <p:nvPr/>
        </p:nvSpPr>
        <p:spPr bwMode="auto">
          <a:xfrm>
            <a:off x="1619250" y="4222081"/>
            <a:ext cx="1444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3" name="Rectangle 1893"/>
          <p:cNvSpPr>
            <a:spLocks noChangeArrowheads="1"/>
          </p:cNvSpPr>
          <p:nvPr/>
        </p:nvSpPr>
        <p:spPr bwMode="auto">
          <a:xfrm>
            <a:off x="1763713" y="436654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4" name="Rectangle 1894"/>
          <p:cNvSpPr>
            <a:spLocks noChangeArrowheads="1"/>
          </p:cNvSpPr>
          <p:nvPr/>
        </p:nvSpPr>
        <p:spPr bwMode="auto">
          <a:xfrm>
            <a:off x="1908175" y="4582443"/>
            <a:ext cx="14287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5" name="Rectangle 1895"/>
          <p:cNvSpPr>
            <a:spLocks noChangeArrowheads="1"/>
          </p:cNvSpPr>
          <p:nvPr/>
        </p:nvSpPr>
        <p:spPr bwMode="auto">
          <a:xfrm>
            <a:off x="2051050" y="4655468"/>
            <a:ext cx="144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6" name="Rectangle 1896"/>
          <p:cNvSpPr>
            <a:spLocks noChangeArrowheads="1"/>
          </p:cNvSpPr>
          <p:nvPr/>
        </p:nvSpPr>
        <p:spPr bwMode="auto">
          <a:xfrm>
            <a:off x="2195513" y="4582443"/>
            <a:ext cx="1444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7" name="Rectangle 1897"/>
          <p:cNvSpPr>
            <a:spLocks noChangeArrowheads="1"/>
          </p:cNvSpPr>
          <p:nvPr/>
        </p:nvSpPr>
        <p:spPr bwMode="auto">
          <a:xfrm>
            <a:off x="2339975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8" name="Rectangle 1898"/>
          <p:cNvSpPr>
            <a:spLocks noChangeArrowheads="1"/>
          </p:cNvSpPr>
          <p:nvPr/>
        </p:nvSpPr>
        <p:spPr bwMode="auto">
          <a:xfrm>
            <a:off x="2484438" y="4439568"/>
            <a:ext cx="144462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9" name="Rectangle 1899"/>
          <p:cNvSpPr>
            <a:spLocks noChangeArrowheads="1"/>
          </p:cNvSpPr>
          <p:nvPr/>
        </p:nvSpPr>
        <p:spPr bwMode="auto">
          <a:xfrm>
            <a:off x="2627313" y="436654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0" name="Rectangle 1900"/>
          <p:cNvSpPr>
            <a:spLocks noChangeArrowheads="1"/>
          </p:cNvSpPr>
          <p:nvPr/>
        </p:nvSpPr>
        <p:spPr bwMode="auto">
          <a:xfrm>
            <a:off x="2771775" y="4295106"/>
            <a:ext cx="144463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1" name="Rectangle 1901"/>
          <p:cNvSpPr>
            <a:spLocks noChangeArrowheads="1"/>
          </p:cNvSpPr>
          <p:nvPr/>
        </p:nvSpPr>
        <p:spPr bwMode="auto">
          <a:xfrm>
            <a:off x="2916238" y="436654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2" name="Rectangle 1902"/>
          <p:cNvSpPr>
            <a:spLocks noChangeArrowheads="1"/>
          </p:cNvSpPr>
          <p:nvPr/>
        </p:nvSpPr>
        <p:spPr bwMode="auto">
          <a:xfrm>
            <a:off x="3059113" y="4439568"/>
            <a:ext cx="144462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3" name="Rectangle 1903"/>
          <p:cNvSpPr>
            <a:spLocks noChangeArrowheads="1"/>
          </p:cNvSpPr>
          <p:nvPr/>
        </p:nvSpPr>
        <p:spPr bwMode="auto">
          <a:xfrm>
            <a:off x="3203575" y="4582443"/>
            <a:ext cx="1444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4" name="Rectangle 1904"/>
          <p:cNvSpPr>
            <a:spLocks noChangeArrowheads="1"/>
          </p:cNvSpPr>
          <p:nvPr/>
        </p:nvSpPr>
        <p:spPr bwMode="auto">
          <a:xfrm>
            <a:off x="3348038" y="451100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5" name="Rectangle 1905"/>
          <p:cNvSpPr>
            <a:spLocks noChangeArrowheads="1"/>
          </p:cNvSpPr>
          <p:nvPr/>
        </p:nvSpPr>
        <p:spPr bwMode="auto">
          <a:xfrm>
            <a:off x="3492500" y="4655468"/>
            <a:ext cx="144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6" name="Rectangle 1906"/>
          <p:cNvSpPr>
            <a:spLocks noChangeArrowheads="1"/>
          </p:cNvSpPr>
          <p:nvPr/>
        </p:nvSpPr>
        <p:spPr bwMode="auto">
          <a:xfrm>
            <a:off x="3635375" y="4798343"/>
            <a:ext cx="14446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7" name="Rectangle 1907"/>
          <p:cNvSpPr>
            <a:spLocks noChangeArrowheads="1"/>
          </p:cNvSpPr>
          <p:nvPr/>
        </p:nvSpPr>
        <p:spPr bwMode="auto">
          <a:xfrm>
            <a:off x="3779838" y="4871368"/>
            <a:ext cx="1444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8" name="Rectangle 1908"/>
          <p:cNvSpPr>
            <a:spLocks noChangeArrowheads="1"/>
          </p:cNvSpPr>
          <p:nvPr/>
        </p:nvSpPr>
        <p:spPr bwMode="auto">
          <a:xfrm>
            <a:off x="3924300" y="4942806"/>
            <a:ext cx="1444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9" name="Rectangle 1909"/>
          <p:cNvSpPr>
            <a:spLocks noChangeArrowheads="1"/>
          </p:cNvSpPr>
          <p:nvPr/>
        </p:nvSpPr>
        <p:spPr bwMode="auto">
          <a:xfrm>
            <a:off x="4067175" y="4871368"/>
            <a:ext cx="1444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0" name="Rectangle 1910"/>
          <p:cNvSpPr>
            <a:spLocks noChangeArrowheads="1"/>
          </p:cNvSpPr>
          <p:nvPr/>
        </p:nvSpPr>
        <p:spPr bwMode="auto">
          <a:xfrm>
            <a:off x="4211638" y="4798343"/>
            <a:ext cx="1444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1" name="Rectangle 1911"/>
          <p:cNvSpPr>
            <a:spLocks noChangeArrowheads="1"/>
          </p:cNvSpPr>
          <p:nvPr/>
        </p:nvSpPr>
        <p:spPr bwMode="auto">
          <a:xfrm>
            <a:off x="4356100" y="4726906"/>
            <a:ext cx="1444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2" name="Rectangle 1912"/>
          <p:cNvSpPr>
            <a:spLocks noChangeArrowheads="1"/>
          </p:cNvSpPr>
          <p:nvPr/>
        </p:nvSpPr>
        <p:spPr bwMode="auto">
          <a:xfrm>
            <a:off x="4500563" y="451100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3" name="Rectangle 1913"/>
          <p:cNvSpPr>
            <a:spLocks noChangeArrowheads="1"/>
          </p:cNvSpPr>
          <p:nvPr/>
        </p:nvSpPr>
        <p:spPr bwMode="auto">
          <a:xfrm>
            <a:off x="4643438" y="4582443"/>
            <a:ext cx="1444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4" name="Rectangle 1914"/>
          <p:cNvSpPr>
            <a:spLocks noChangeArrowheads="1"/>
          </p:cNvSpPr>
          <p:nvPr/>
        </p:nvSpPr>
        <p:spPr bwMode="auto">
          <a:xfrm>
            <a:off x="4787900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5" name="Rectangle 1915"/>
          <p:cNvSpPr>
            <a:spLocks noChangeArrowheads="1"/>
          </p:cNvSpPr>
          <p:nvPr/>
        </p:nvSpPr>
        <p:spPr bwMode="auto">
          <a:xfrm>
            <a:off x="4932363" y="4439568"/>
            <a:ext cx="144462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6" name="Rectangle 1916"/>
          <p:cNvSpPr>
            <a:spLocks noChangeArrowheads="1"/>
          </p:cNvSpPr>
          <p:nvPr/>
        </p:nvSpPr>
        <p:spPr bwMode="auto">
          <a:xfrm>
            <a:off x="5076825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7" name="Rectangle 1917"/>
          <p:cNvSpPr>
            <a:spLocks noChangeArrowheads="1"/>
          </p:cNvSpPr>
          <p:nvPr/>
        </p:nvSpPr>
        <p:spPr bwMode="auto">
          <a:xfrm>
            <a:off x="5219700" y="4582443"/>
            <a:ext cx="1444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8" name="Rectangle 1918"/>
          <p:cNvSpPr>
            <a:spLocks noChangeArrowheads="1"/>
          </p:cNvSpPr>
          <p:nvPr/>
        </p:nvSpPr>
        <p:spPr bwMode="auto">
          <a:xfrm>
            <a:off x="5364163" y="4726906"/>
            <a:ext cx="1444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9" name="Rectangle 1919"/>
          <p:cNvSpPr>
            <a:spLocks noChangeArrowheads="1"/>
          </p:cNvSpPr>
          <p:nvPr/>
        </p:nvSpPr>
        <p:spPr bwMode="auto">
          <a:xfrm>
            <a:off x="5508625" y="4655468"/>
            <a:ext cx="144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0" name="Rectangle 1920"/>
          <p:cNvSpPr>
            <a:spLocks noChangeArrowheads="1"/>
          </p:cNvSpPr>
          <p:nvPr/>
        </p:nvSpPr>
        <p:spPr bwMode="auto">
          <a:xfrm>
            <a:off x="5651500" y="4726906"/>
            <a:ext cx="1444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1" name="Rectangle 1921"/>
          <p:cNvSpPr>
            <a:spLocks noChangeArrowheads="1"/>
          </p:cNvSpPr>
          <p:nvPr/>
        </p:nvSpPr>
        <p:spPr bwMode="auto">
          <a:xfrm>
            <a:off x="5795963" y="4871368"/>
            <a:ext cx="1444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2" name="Rectangle 1922"/>
          <p:cNvSpPr>
            <a:spLocks noChangeArrowheads="1"/>
          </p:cNvSpPr>
          <p:nvPr/>
        </p:nvSpPr>
        <p:spPr bwMode="auto">
          <a:xfrm>
            <a:off x="5940425" y="4942806"/>
            <a:ext cx="1444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3" name="Rectangle 1923"/>
          <p:cNvSpPr>
            <a:spLocks noChangeArrowheads="1"/>
          </p:cNvSpPr>
          <p:nvPr/>
        </p:nvSpPr>
        <p:spPr bwMode="auto">
          <a:xfrm>
            <a:off x="6084888" y="4942806"/>
            <a:ext cx="1444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4" name="Rectangle 1924"/>
          <p:cNvSpPr>
            <a:spLocks noChangeArrowheads="1"/>
          </p:cNvSpPr>
          <p:nvPr/>
        </p:nvSpPr>
        <p:spPr bwMode="auto">
          <a:xfrm>
            <a:off x="6227763" y="4942806"/>
            <a:ext cx="1444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5" name="Rectangle 1925"/>
          <p:cNvSpPr>
            <a:spLocks noChangeArrowheads="1"/>
          </p:cNvSpPr>
          <p:nvPr/>
        </p:nvSpPr>
        <p:spPr bwMode="auto">
          <a:xfrm>
            <a:off x="6372225" y="4871368"/>
            <a:ext cx="1444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6" name="Rectangle 1926"/>
          <p:cNvSpPr>
            <a:spLocks noChangeArrowheads="1"/>
          </p:cNvSpPr>
          <p:nvPr/>
        </p:nvSpPr>
        <p:spPr bwMode="auto">
          <a:xfrm>
            <a:off x="6516688" y="4871368"/>
            <a:ext cx="1444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7" name="Rectangle 1927"/>
          <p:cNvSpPr>
            <a:spLocks noChangeArrowheads="1"/>
          </p:cNvSpPr>
          <p:nvPr/>
        </p:nvSpPr>
        <p:spPr bwMode="auto">
          <a:xfrm>
            <a:off x="6659563" y="4798343"/>
            <a:ext cx="1444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8" name="Rectangle 1928"/>
          <p:cNvSpPr>
            <a:spLocks noChangeArrowheads="1"/>
          </p:cNvSpPr>
          <p:nvPr/>
        </p:nvSpPr>
        <p:spPr bwMode="auto">
          <a:xfrm>
            <a:off x="6804025" y="4726906"/>
            <a:ext cx="1444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9" name="Rectangle 1929"/>
          <p:cNvSpPr>
            <a:spLocks noChangeArrowheads="1"/>
          </p:cNvSpPr>
          <p:nvPr/>
        </p:nvSpPr>
        <p:spPr bwMode="auto">
          <a:xfrm>
            <a:off x="6948488" y="4655468"/>
            <a:ext cx="144462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0" name="Rectangle 1930"/>
          <p:cNvSpPr>
            <a:spLocks noChangeArrowheads="1"/>
          </p:cNvSpPr>
          <p:nvPr/>
        </p:nvSpPr>
        <p:spPr bwMode="auto">
          <a:xfrm>
            <a:off x="7092950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1" name="Rectangle 1931"/>
          <p:cNvSpPr>
            <a:spLocks noChangeArrowheads="1"/>
          </p:cNvSpPr>
          <p:nvPr/>
        </p:nvSpPr>
        <p:spPr bwMode="auto">
          <a:xfrm>
            <a:off x="7235825" y="4582443"/>
            <a:ext cx="1444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2" name="Rectangle 1932"/>
          <p:cNvSpPr>
            <a:spLocks noChangeArrowheads="1"/>
          </p:cNvSpPr>
          <p:nvPr/>
        </p:nvSpPr>
        <p:spPr bwMode="auto">
          <a:xfrm>
            <a:off x="7380288" y="4655468"/>
            <a:ext cx="144462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3" name="Rectangle 1933"/>
          <p:cNvSpPr>
            <a:spLocks noChangeArrowheads="1"/>
          </p:cNvSpPr>
          <p:nvPr/>
        </p:nvSpPr>
        <p:spPr bwMode="auto">
          <a:xfrm>
            <a:off x="7524750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4" name="Rectangle 1934"/>
          <p:cNvSpPr>
            <a:spLocks noChangeArrowheads="1"/>
          </p:cNvSpPr>
          <p:nvPr/>
        </p:nvSpPr>
        <p:spPr bwMode="auto">
          <a:xfrm>
            <a:off x="7667625" y="4366543"/>
            <a:ext cx="1444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5" name="Rectangle 1935"/>
          <p:cNvSpPr>
            <a:spLocks noChangeArrowheads="1"/>
          </p:cNvSpPr>
          <p:nvPr/>
        </p:nvSpPr>
        <p:spPr bwMode="auto">
          <a:xfrm>
            <a:off x="7812088" y="4295106"/>
            <a:ext cx="1444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6" name="Rectangle 1936"/>
          <p:cNvSpPr>
            <a:spLocks noChangeArrowheads="1"/>
          </p:cNvSpPr>
          <p:nvPr/>
        </p:nvSpPr>
        <p:spPr bwMode="auto">
          <a:xfrm>
            <a:off x="7956550" y="4366543"/>
            <a:ext cx="1444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7" name="Rectangle 1937"/>
          <p:cNvSpPr>
            <a:spLocks noChangeArrowheads="1"/>
          </p:cNvSpPr>
          <p:nvPr/>
        </p:nvSpPr>
        <p:spPr bwMode="auto">
          <a:xfrm>
            <a:off x="8101013" y="451100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8" name="Rectangle 1938"/>
          <p:cNvSpPr>
            <a:spLocks noChangeArrowheads="1"/>
          </p:cNvSpPr>
          <p:nvPr/>
        </p:nvSpPr>
        <p:spPr bwMode="auto">
          <a:xfrm>
            <a:off x="8243888" y="436654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9" name="Rectangle 1939"/>
          <p:cNvSpPr>
            <a:spLocks noChangeArrowheads="1"/>
          </p:cNvSpPr>
          <p:nvPr/>
        </p:nvSpPr>
        <p:spPr bwMode="auto">
          <a:xfrm>
            <a:off x="8388350" y="4295106"/>
            <a:ext cx="144463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00" name="Rectangle 1940"/>
          <p:cNvSpPr>
            <a:spLocks noChangeArrowheads="1"/>
          </p:cNvSpPr>
          <p:nvPr/>
        </p:nvSpPr>
        <p:spPr bwMode="auto">
          <a:xfrm>
            <a:off x="8532813" y="436654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01" name="Rectangle 1941"/>
          <p:cNvSpPr>
            <a:spLocks noChangeArrowheads="1"/>
          </p:cNvSpPr>
          <p:nvPr/>
        </p:nvSpPr>
        <p:spPr bwMode="auto">
          <a:xfrm>
            <a:off x="8675688" y="451100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02" name="Rectangle 1942"/>
          <p:cNvSpPr>
            <a:spLocks noChangeArrowheads="1"/>
          </p:cNvSpPr>
          <p:nvPr/>
        </p:nvSpPr>
        <p:spPr bwMode="auto">
          <a:xfrm>
            <a:off x="8820150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4106" name="Picture 194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2075781"/>
            <a:ext cx="381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107" name="AutoShape 1947"/>
          <p:cNvSpPr>
            <a:spLocks noChangeArrowheads="1"/>
          </p:cNvSpPr>
          <p:nvPr/>
        </p:nvSpPr>
        <p:spPr bwMode="auto">
          <a:xfrm>
            <a:off x="1619249" y="1810767"/>
            <a:ext cx="360363" cy="3603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64" name="Text Box 1964"/>
          <p:cNvSpPr txBox="1">
            <a:spLocks noChangeArrowheads="1"/>
          </p:cNvSpPr>
          <p:nvPr/>
        </p:nvSpPr>
        <p:spPr bwMode="auto">
          <a:xfrm rot="16200000">
            <a:off x="-824706" y="4559263"/>
            <a:ext cx="183515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сигнала, </a:t>
            </a:r>
            <a:r>
              <a: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dB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865" name="Text Box 1965"/>
          <p:cNvSpPr txBox="1">
            <a:spLocks noChangeArrowheads="1"/>
          </p:cNvSpPr>
          <p:nvPr/>
        </p:nvSpPr>
        <p:spPr bwMode="auto">
          <a:xfrm>
            <a:off x="7578725" y="5669482"/>
            <a:ext cx="1476375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Точка участка, м</a:t>
            </a:r>
          </a:p>
        </p:txBody>
      </p:sp>
      <p:sp>
        <p:nvSpPr>
          <p:cNvPr id="31866" name="Freeform 1967"/>
          <p:cNvSpPr>
            <a:spLocks/>
          </p:cNvSpPr>
          <p:nvPr/>
        </p:nvSpPr>
        <p:spPr bwMode="auto">
          <a:xfrm flipH="1">
            <a:off x="7343775" y="1810767"/>
            <a:ext cx="504825" cy="1655762"/>
          </a:xfrm>
          <a:custGeom>
            <a:avLst/>
            <a:gdLst>
              <a:gd name="T0" fmla="*/ 0 w 590"/>
              <a:gd name="T1" fmla="*/ 0 h 1496"/>
              <a:gd name="T2" fmla="*/ 0 w 590"/>
              <a:gd name="T3" fmla="*/ 1655762 h 1496"/>
              <a:gd name="T4" fmla="*/ 504825 w 590"/>
              <a:gd name="T5" fmla="*/ 1655762 h 1496"/>
              <a:gd name="T6" fmla="*/ 0 60000 65536"/>
              <a:gd name="T7" fmla="*/ 0 60000 65536"/>
              <a:gd name="T8" fmla="*/ 0 60000 65536"/>
              <a:gd name="T9" fmla="*/ 0 w 590"/>
              <a:gd name="T10" fmla="*/ 0 h 1496"/>
              <a:gd name="T11" fmla="*/ 590 w 590"/>
              <a:gd name="T12" fmla="*/ 1496 h 1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496">
                <a:moveTo>
                  <a:pt x="0" y="0"/>
                </a:moveTo>
                <a:lnTo>
                  <a:pt x="0" y="1496"/>
                </a:lnTo>
                <a:lnTo>
                  <a:pt x="590" y="149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867" name="Picture 1968" descr="Genesys Standalone"/>
          <p:cNvPicPr>
            <a:picLocks noChangeAspect="1" noChangeArrowheads="1"/>
          </p:cNvPicPr>
          <p:nvPr/>
        </p:nvPicPr>
        <p:blipFill>
          <a:blip r:embed="rId7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51505" r="70480" b="22693"/>
          <a:stretch>
            <a:fillRect/>
          </a:stretch>
        </p:blipFill>
        <p:spPr bwMode="auto">
          <a:xfrm>
            <a:off x="6799263" y="2993454"/>
            <a:ext cx="5810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2" name="Text Box 28"/>
          <p:cNvSpPr txBox="1">
            <a:spLocks noChangeArrowheads="1"/>
          </p:cNvSpPr>
          <p:nvPr/>
        </p:nvSpPr>
        <p:spPr bwMode="auto">
          <a:xfrm>
            <a:off x="2500558" y="6001262"/>
            <a:ext cx="8642350" cy="24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400" b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Калибровка </a:t>
            </a:r>
            <a:r>
              <a:rPr lang="ru-RU" sz="1400" b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системы </a:t>
            </a: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шагом 1,1 метр</a:t>
            </a:r>
          </a:p>
        </p:txBody>
      </p:sp>
      <p:sp>
        <p:nvSpPr>
          <p:cNvPr id="913" name="Прямоугольник с двумя скругленными соседними углами 912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14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5" name="Стрелка вправо 914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6" name="Стрелка вправо 915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7" name="Прямоугольник с двумя скругленными соседними углами 916"/>
          <p:cNvSpPr/>
          <p:nvPr/>
        </p:nvSpPr>
        <p:spPr>
          <a:xfrm rot="10800000">
            <a:off x="446417" y="-4"/>
            <a:ext cx="6501846" cy="836716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8" name="TextBox 917"/>
          <p:cNvSpPr txBox="1"/>
          <p:nvPr/>
        </p:nvSpPr>
        <p:spPr>
          <a:xfrm>
            <a:off x="467544" y="159023"/>
            <a:ext cx="640871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Принципы построения и работы системы</a:t>
            </a:r>
          </a:p>
        </p:txBody>
      </p:sp>
      <p:sp>
        <p:nvSpPr>
          <p:cNvPr id="919" name="Прямоугольник с двумя скругленными соседними углами 918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0" name="TextBox 919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1" name="Прямоугольник с двумя скругленными соседними углами 920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2" name="Прямоугольник с двумя скругленными соседними углами 921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6" name="Прямоугольник с двумя скругленными соседними углами 925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" grpId="0" animBg="1"/>
      <p:bldP spid="915" grpId="0" animBg="1"/>
      <p:bldP spid="916" grpId="0" animBg="1"/>
      <p:bldP spid="917" grpId="0" animBg="1"/>
      <p:bldP spid="9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Picture 6" descr="R:\Логотип_Подпись\логотип1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72" y="3989784"/>
            <a:ext cx="39433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86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6668"/>
            <a:ext cx="7191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6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66304"/>
            <a:ext cx="6477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66304"/>
            <a:ext cx="669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13793"/>
            <a:ext cx="863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7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13793"/>
            <a:ext cx="863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87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413793"/>
            <a:ext cx="863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87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0768"/>
            <a:ext cx="863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87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40768"/>
            <a:ext cx="863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87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0768"/>
            <a:ext cx="100806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87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0768"/>
            <a:ext cx="10080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87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0768"/>
            <a:ext cx="10080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87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340768"/>
            <a:ext cx="10080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Freeform 878"/>
          <p:cNvSpPr>
            <a:spLocks/>
          </p:cNvSpPr>
          <p:nvPr/>
        </p:nvSpPr>
        <p:spPr bwMode="auto">
          <a:xfrm>
            <a:off x="395288" y="1810767"/>
            <a:ext cx="936625" cy="71437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1437 h 45"/>
              <a:gd name="T4" fmla="*/ 936625 w 454"/>
              <a:gd name="T5" fmla="*/ 71437 h 45"/>
              <a:gd name="T6" fmla="*/ 936625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1" name="Freeform 879"/>
          <p:cNvSpPr>
            <a:spLocks/>
          </p:cNvSpPr>
          <p:nvPr/>
        </p:nvSpPr>
        <p:spPr bwMode="auto">
          <a:xfrm>
            <a:off x="1403350" y="1810767"/>
            <a:ext cx="1008063" cy="71437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1437 h 45"/>
              <a:gd name="T4" fmla="*/ 1008063 w 454"/>
              <a:gd name="T5" fmla="*/ 71437 h 45"/>
              <a:gd name="T6" fmla="*/ 1008063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2" name="Freeform 880"/>
          <p:cNvSpPr>
            <a:spLocks/>
          </p:cNvSpPr>
          <p:nvPr/>
        </p:nvSpPr>
        <p:spPr bwMode="auto">
          <a:xfrm>
            <a:off x="2484438" y="1810767"/>
            <a:ext cx="1008062" cy="71437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1437 h 45"/>
              <a:gd name="T4" fmla="*/ 1008062 w 454"/>
              <a:gd name="T5" fmla="*/ 71437 h 45"/>
              <a:gd name="T6" fmla="*/ 1008062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Freeform 881"/>
          <p:cNvSpPr>
            <a:spLocks/>
          </p:cNvSpPr>
          <p:nvPr/>
        </p:nvSpPr>
        <p:spPr bwMode="auto">
          <a:xfrm>
            <a:off x="4643438" y="1810767"/>
            <a:ext cx="1008062" cy="71437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1437 h 45"/>
              <a:gd name="T4" fmla="*/ 1008062 w 454"/>
              <a:gd name="T5" fmla="*/ 71437 h 45"/>
              <a:gd name="T6" fmla="*/ 1008062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4" name="Freeform 882"/>
          <p:cNvSpPr>
            <a:spLocks/>
          </p:cNvSpPr>
          <p:nvPr/>
        </p:nvSpPr>
        <p:spPr bwMode="auto">
          <a:xfrm flipV="1">
            <a:off x="6804025" y="1556668"/>
            <a:ext cx="1008063" cy="73025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3025 h 45"/>
              <a:gd name="T4" fmla="*/ 1008063 w 454"/>
              <a:gd name="T5" fmla="*/ 73025 h 45"/>
              <a:gd name="T6" fmla="*/ 1008063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5" name="Freeform 883"/>
          <p:cNvSpPr>
            <a:spLocks/>
          </p:cNvSpPr>
          <p:nvPr/>
        </p:nvSpPr>
        <p:spPr bwMode="auto">
          <a:xfrm flipV="1">
            <a:off x="7885113" y="1556668"/>
            <a:ext cx="863600" cy="73025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3025 h 45"/>
              <a:gd name="T4" fmla="*/ 863600 w 454"/>
              <a:gd name="T5" fmla="*/ 73025 h 45"/>
              <a:gd name="T6" fmla="*/ 863600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6" name="Freeform 884"/>
          <p:cNvSpPr>
            <a:spLocks/>
          </p:cNvSpPr>
          <p:nvPr/>
        </p:nvSpPr>
        <p:spPr bwMode="auto">
          <a:xfrm>
            <a:off x="3563938" y="1666304"/>
            <a:ext cx="647700" cy="360363"/>
          </a:xfrm>
          <a:custGeom>
            <a:avLst/>
            <a:gdLst>
              <a:gd name="T0" fmla="*/ 0 w 408"/>
              <a:gd name="T1" fmla="*/ 144463 h 227"/>
              <a:gd name="T2" fmla="*/ 0 w 408"/>
              <a:gd name="T3" fmla="*/ 215900 h 227"/>
              <a:gd name="T4" fmla="*/ 287338 w 408"/>
              <a:gd name="T5" fmla="*/ 215900 h 227"/>
              <a:gd name="T6" fmla="*/ 287338 w 408"/>
              <a:gd name="T7" fmla="*/ 360363 h 227"/>
              <a:gd name="T8" fmla="*/ 647700 w 408"/>
              <a:gd name="T9" fmla="*/ 360363 h 227"/>
              <a:gd name="T10" fmla="*/ 647700 w 408"/>
              <a:gd name="T11" fmla="*/ 0 h 227"/>
              <a:gd name="T12" fmla="*/ 360363 w 408"/>
              <a:gd name="T13" fmla="*/ 0 h 227"/>
              <a:gd name="T14" fmla="*/ 360363 w 408"/>
              <a:gd name="T15" fmla="*/ 360363 h 2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8"/>
              <a:gd name="T25" fmla="*/ 0 h 227"/>
              <a:gd name="T26" fmla="*/ 408 w 408"/>
              <a:gd name="T27" fmla="*/ 227 h 2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8" h="227">
                <a:moveTo>
                  <a:pt x="0" y="91"/>
                </a:moveTo>
                <a:lnTo>
                  <a:pt x="0" y="136"/>
                </a:lnTo>
                <a:lnTo>
                  <a:pt x="181" y="136"/>
                </a:lnTo>
                <a:lnTo>
                  <a:pt x="181" y="227"/>
                </a:lnTo>
                <a:lnTo>
                  <a:pt x="408" y="227"/>
                </a:lnTo>
                <a:lnTo>
                  <a:pt x="408" y="0"/>
                </a:lnTo>
                <a:lnTo>
                  <a:pt x="227" y="0"/>
                </a:lnTo>
                <a:lnTo>
                  <a:pt x="227" y="22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767" name="Freeform 885"/>
          <p:cNvSpPr>
            <a:spLocks/>
          </p:cNvSpPr>
          <p:nvPr/>
        </p:nvSpPr>
        <p:spPr bwMode="auto">
          <a:xfrm>
            <a:off x="3851275" y="2026667"/>
            <a:ext cx="504825" cy="71437"/>
          </a:xfrm>
          <a:custGeom>
            <a:avLst/>
            <a:gdLst>
              <a:gd name="T0" fmla="*/ 0 w 318"/>
              <a:gd name="T1" fmla="*/ 0 h 45"/>
              <a:gd name="T2" fmla="*/ 0 w 318"/>
              <a:gd name="T3" fmla="*/ 71437 h 45"/>
              <a:gd name="T4" fmla="*/ 504825 w 318"/>
              <a:gd name="T5" fmla="*/ 71437 h 45"/>
              <a:gd name="T6" fmla="*/ 504825 w 318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318"/>
              <a:gd name="T13" fmla="*/ 0 h 45"/>
              <a:gd name="T14" fmla="*/ 318 w 318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8" h="45">
                <a:moveTo>
                  <a:pt x="0" y="0"/>
                </a:moveTo>
                <a:lnTo>
                  <a:pt x="0" y="45"/>
                </a:lnTo>
                <a:lnTo>
                  <a:pt x="318" y="45"/>
                </a:lnTo>
                <a:lnTo>
                  <a:pt x="318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8" name="Freeform 886"/>
          <p:cNvSpPr>
            <a:spLocks/>
          </p:cNvSpPr>
          <p:nvPr/>
        </p:nvSpPr>
        <p:spPr bwMode="auto">
          <a:xfrm>
            <a:off x="4356100" y="1810767"/>
            <a:ext cx="215900" cy="215900"/>
          </a:xfrm>
          <a:custGeom>
            <a:avLst/>
            <a:gdLst>
              <a:gd name="T0" fmla="*/ 0 w 136"/>
              <a:gd name="T1" fmla="*/ 215900 h 136"/>
              <a:gd name="T2" fmla="*/ 0 w 136"/>
              <a:gd name="T3" fmla="*/ 71438 h 136"/>
              <a:gd name="T4" fmla="*/ 215900 w 136"/>
              <a:gd name="T5" fmla="*/ 71438 h 136"/>
              <a:gd name="T6" fmla="*/ 215900 w 136"/>
              <a:gd name="T7" fmla="*/ 0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36"/>
              <a:gd name="T14" fmla="*/ 136 w 136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36">
                <a:moveTo>
                  <a:pt x="0" y="136"/>
                </a:moveTo>
                <a:lnTo>
                  <a:pt x="0" y="45"/>
                </a:lnTo>
                <a:lnTo>
                  <a:pt x="136" y="45"/>
                </a:lnTo>
                <a:lnTo>
                  <a:pt x="13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9" name="Freeform 887"/>
          <p:cNvSpPr>
            <a:spLocks/>
          </p:cNvSpPr>
          <p:nvPr/>
        </p:nvSpPr>
        <p:spPr bwMode="auto">
          <a:xfrm>
            <a:off x="5724525" y="1737742"/>
            <a:ext cx="431800" cy="215900"/>
          </a:xfrm>
          <a:custGeom>
            <a:avLst/>
            <a:gdLst>
              <a:gd name="T0" fmla="*/ 0 w 272"/>
              <a:gd name="T1" fmla="*/ 73025 h 136"/>
              <a:gd name="T2" fmla="*/ 0 w 272"/>
              <a:gd name="T3" fmla="*/ 144463 h 136"/>
              <a:gd name="T4" fmla="*/ 142875 w 272"/>
              <a:gd name="T5" fmla="*/ 144463 h 136"/>
              <a:gd name="T6" fmla="*/ 142875 w 272"/>
              <a:gd name="T7" fmla="*/ 215900 h 136"/>
              <a:gd name="T8" fmla="*/ 431800 w 272"/>
              <a:gd name="T9" fmla="*/ 215900 h 136"/>
              <a:gd name="T10" fmla="*/ 431800 w 272"/>
              <a:gd name="T11" fmla="*/ 0 h 136"/>
              <a:gd name="T12" fmla="*/ 215900 w 272"/>
              <a:gd name="T13" fmla="*/ 0 h 136"/>
              <a:gd name="T14" fmla="*/ 215900 w 272"/>
              <a:gd name="T15" fmla="*/ 215900 h 1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2"/>
              <a:gd name="T25" fmla="*/ 0 h 136"/>
              <a:gd name="T26" fmla="*/ 272 w 272"/>
              <a:gd name="T27" fmla="*/ 136 h 1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2" h="136">
                <a:moveTo>
                  <a:pt x="0" y="46"/>
                </a:moveTo>
                <a:lnTo>
                  <a:pt x="0" y="91"/>
                </a:lnTo>
                <a:lnTo>
                  <a:pt x="90" y="91"/>
                </a:lnTo>
                <a:lnTo>
                  <a:pt x="90" y="136"/>
                </a:lnTo>
                <a:lnTo>
                  <a:pt x="272" y="136"/>
                </a:lnTo>
                <a:lnTo>
                  <a:pt x="272" y="0"/>
                </a:lnTo>
                <a:lnTo>
                  <a:pt x="136" y="0"/>
                </a:lnTo>
                <a:lnTo>
                  <a:pt x="136" y="13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0" name="Freeform 888"/>
          <p:cNvSpPr>
            <a:spLocks/>
          </p:cNvSpPr>
          <p:nvPr/>
        </p:nvSpPr>
        <p:spPr bwMode="auto">
          <a:xfrm flipH="1">
            <a:off x="6300788" y="1737742"/>
            <a:ext cx="431800" cy="215900"/>
          </a:xfrm>
          <a:custGeom>
            <a:avLst/>
            <a:gdLst>
              <a:gd name="T0" fmla="*/ 0 w 272"/>
              <a:gd name="T1" fmla="*/ 73025 h 136"/>
              <a:gd name="T2" fmla="*/ 0 w 272"/>
              <a:gd name="T3" fmla="*/ 144463 h 136"/>
              <a:gd name="T4" fmla="*/ 142875 w 272"/>
              <a:gd name="T5" fmla="*/ 144463 h 136"/>
              <a:gd name="T6" fmla="*/ 142875 w 272"/>
              <a:gd name="T7" fmla="*/ 215900 h 136"/>
              <a:gd name="T8" fmla="*/ 431800 w 272"/>
              <a:gd name="T9" fmla="*/ 215900 h 136"/>
              <a:gd name="T10" fmla="*/ 431800 w 272"/>
              <a:gd name="T11" fmla="*/ 0 h 136"/>
              <a:gd name="T12" fmla="*/ 215900 w 272"/>
              <a:gd name="T13" fmla="*/ 0 h 136"/>
              <a:gd name="T14" fmla="*/ 215900 w 272"/>
              <a:gd name="T15" fmla="*/ 215900 h 1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2"/>
              <a:gd name="T25" fmla="*/ 0 h 136"/>
              <a:gd name="T26" fmla="*/ 272 w 272"/>
              <a:gd name="T27" fmla="*/ 136 h 1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2" h="136">
                <a:moveTo>
                  <a:pt x="0" y="46"/>
                </a:moveTo>
                <a:lnTo>
                  <a:pt x="0" y="91"/>
                </a:lnTo>
                <a:lnTo>
                  <a:pt x="90" y="91"/>
                </a:lnTo>
                <a:lnTo>
                  <a:pt x="90" y="136"/>
                </a:lnTo>
                <a:lnTo>
                  <a:pt x="272" y="136"/>
                </a:lnTo>
                <a:lnTo>
                  <a:pt x="272" y="0"/>
                </a:lnTo>
                <a:lnTo>
                  <a:pt x="136" y="0"/>
                </a:lnTo>
                <a:lnTo>
                  <a:pt x="136" y="13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1" name="Freeform 889"/>
          <p:cNvSpPr>
            <a:spLocks/>
          </p:cNvSpPr>
          <p:nvPr/>
        </p:nvSpPr>
        <p:spPr bwMode="auto">
          <a:xfrm>
            <a:off x="5867400" y="1953642"/>
            <a:ext cx="720725" cy="144462"/>
          </a:xfrm>
          <a:custGeom>
            <a:avLst/>
            <a:gdLst>
              <a:gd name="T0" fmla="*/ 0 w 454"/>
              <a:gd name="T1" fmla="*/ 0 h 91"/>
              <a:gd name="T2" fmla="*/ 0 w 454"/>
              <a:gd name="T3" fmla="*/ 144462 h 91"/>
              <a:gd name="T4" fmla="*/ 720725 w 454"/>
              <a:gd name="T5" fmla="*/ 144462 h 91"/>
              <a:gd name="T6" fmla="*/ 720725 w 454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91"/>
              <a:gd name="T14" fmla="*/ 454 w 454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91">
                <a:moveTo>
                  <a:pt x="0" y="0"/>
                </a:moveTo>
                <a:lnTo>
                  <a:pt x="0" y="91"/>
                </a:lnTo>
                <a:lnTo>
                  <a:pt x="454" y="91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1772" name="Group 890"/>
          <p:cNvGrpSpPr>
            <a:grpSpLocks/>
          </p:cNvGrpSpPr>
          <p:nvPr/>
        </p:nvGrpSpPr>
        <p:grpSpPr bwMode="auto">
          <a:xfrm>
            <a:off x="215900" y="1666304"/>
            <a:ext cx="288925" cy="157163"/>
            <a:chOff x="2389" y="2545"/>
            <a:chExt cx="1280" cy="473"/>
          </a:xfrm>
        </p:grpSpPr>
        <p:sp>
          <p:nvSpPr>
            <p:cNvPr id="32580" name="Freeform 89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1" name="Line 89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2" name="Line 89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3" name="Freeform 89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4" name="Rectangle 89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5" name="Freeform 89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6" name="Freeform 89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7" name="Freeform 89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8" name="Rectangle 89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9" name="Freeform 90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0" name="Freeform 90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1" name="Freeform 90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2" name="Line 90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3" name="Line 90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4" name="Freeform 90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5" name="Freeform 90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6" name="Freeform 90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7" name="Freeform 90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8" name="Freeform 90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9" name="Freeform 91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0" name="Freeform 91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1" name="Freeform 91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2" name="Freeform 91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3" name="Freeform 91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4" name="Freeform 91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5" name="Line 91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6" name="Freeform 91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7" name="Freeform 91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8" name="Freeform 91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9" name="Freeform 92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0" name="Freeform 92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1" name="Freeform 92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2" name="Line 92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3" name="Freeform 92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4" name="Freeform 92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5" name="Freeform 92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6" name="Line 92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7" name="Line 92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8" name="Line 92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9" name="Line 93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0" name="Line 93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1" name="Line 93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2" name="Line 93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3" name="Line 93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4" name="Freeform 93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5" name="Line 93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6" name="Freeform 93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7" name="Line 93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8" name="Line 93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9" name="Freeform 94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0" name="Line 94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1" name="Line 94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2" name="Freeform 94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3" name="Line 94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4" name="Line 94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5" name="Freeform 94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6" name="Freeform 94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7" name="Freeform 94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8" name="Freeform 94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9" name="Line 95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0" name="Line 95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1" name="Line 95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2" name="Line 95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3" name="Line 95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4" name="Line 95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5" name="Freeform 95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6" name="Freeform 95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7" name="Freeform 95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8" name="Freeform 95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9" name="Freeform 96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0" name="Freeform 96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1" name="Freeform 96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2" name="Freeform 96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3" name="Freeform 96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4" name="Freeform 96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5" name="Freeform 96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6" name="Freeform 96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7" name="Freeform 96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8" name="Line 96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9" name="Line 97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0" name="Line 97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1" name="Line 97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2" name="Line 97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3" name="Line 97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4" name="Freeform 97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5" name="Freeform 97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6" name="Freeform 97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7" name="Freeform 97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8" name="Freeform 97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3" name="Group 980"/>
          <p:cNvGrpSpPr>
            <a:grpSpLocks/>
          </p:cNvGrpSpPr>
          <p:nvPr/>
        </p:nvGrpSpPr>
        <p:grpSpPr bwMode="auto">
          <a:xfrm>
            <a:off x="1223963" y="1666304"/>
            <a:ext cx="288925" cy="157163"/>
            <a:chOff x="2389" y="2545"/>
            <a:chExt cx="1280" cy="473"/>
          </a:xfrm>
        </p:grpSpPr>
        <p:sp>
          <p:nvSpPr>
            <p:cNvPr id="32491" name="Freeform 98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2" name="Line 98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3" name="Line 98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4" name="Freeform 98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5" name="Rectangle 98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6" name="Freeform 98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7" name="Freeform 98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8" name="Freeform 98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9" name="Rectangle 98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0" name="Freeform 99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1" name="Freeform 99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2" name="Freeform 99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3" name="Line 99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4" name="Line 99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5" name="Freeform 99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6" name="Freeform 99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7" name="Freeform 99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8" name="Freeform 99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9" name="Freeform 99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0" name="Freeform 100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1" name="Freeform 100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2" name="Freeform 100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3" name="Freeform 100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4" name="Freeform 100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5" name="Freeform 100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6" name="Line 100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7" name="Freeform 100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8" name="Freeform 100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9" name="Freeform 100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0" name="Freeform 101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1" name="Freeform 101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2" name="Freeform 101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3" name="Line 101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4" name="Freeform 101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5" name="Freeform 101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6" name="Freeform 101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7" name="Line 101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8" name="Line 101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9" name="Line 101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0" name="Line 102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1" name="Line 102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2" name="Line 102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3" name="Line 102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4" name="Line 102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5" name="Freeform 102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6" name="Line 102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7" name="Freeform 102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8" name="Line 102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9" name="Line 102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0" name="Freeform 103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1" name="Line 103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2" name="Line 103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3" name="Freeform 103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4" name="Line 103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5" name="Line 103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6" name="Freeform 103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7" name="Freeform 103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8" name="Freeform 103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9" name="Freeform 103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0" name="Line 104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1" name="Line 104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2" name="Line 104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3" name="Line 104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4" name="Line 104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5" name="Line 104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6" name="Freeform 104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7" name="Freeform 104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8" name="Freeform 104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9" name="Freeform 104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0" name="Freeform 105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1" name="Freeform 105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2" name="Freeform 105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3" name="Freeform 105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4" name="Freeform 105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5" name="Freeform 105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6" name="Freeform 105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7" name="Freeform 105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8" name="Freeform 105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9" name="Line 105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0" name="Line 106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1" name="Line 106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2" name="Line 106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3" name="Line 106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4" name="Line 106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5" name="Freeform 106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6" name="Freeform 106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7" name="Freeform 106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8" name="Freeform 106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9" name="Freeform 106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4" name="Group 1070"/>
          <p:cNvGrpSpPr>
            <a:grpSpLocks/>
          </p:cNvGrpSpPr>
          <p:nvPr/>
        </p:nvGrpSpPr>
        <p:grpSpPr bwMode="auto">
          <a:xfrm>
            <a:off x="2303463" y="1666304"/>
            <a:ext cx="288925" cy="157163"/>
            <a:chOff x="2389" y="2545"/>
            <a:chExt cx="1280" cy="473"/>
          </a:xfrm>
        </p:grpSpPr>
        <p:sp>
          <p:nvSpPr>
            <p:cNvPr id="32402" name="Freeform 107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3" name="Line 107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4" name="Line 107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5" name="Freeform 107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6" name="Rectangle 107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7" name="Freeform 107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8" name="Freeform 107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9" name="Freeform 107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0" name="Rectangle 107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1" name="Freeform 108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2" name="Freeform 108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3" name="Freeform 108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4" name="Line 108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5" name="Line 108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6" name="Freeform 108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7" name="Freeform 108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8" name="Freeform 108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9" name="Freeform 108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0" name="Freeform 108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1" name="Freeform 109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2" name="Freeform 109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3" name="Freeform 109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4" name="Freeform 109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5" name="Freeform 109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6" name="Freeform 109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7" name="Line 109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8" name="Freeform 109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9" name="Freeform 109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0" name="Freeform 109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1" name="Freeform 110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2" name="Freeform 110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3" name="Freeform 110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4" name="Line 110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5" name="Freeform 110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6" name="Freeform 110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7" name="Freeform 110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8" name="Line 110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9" name="Line 110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0" name="Line 110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1" name="Line 111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2" name="Line 111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3" name="Line 111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4" name="Line 111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5" name="Line 111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6" name="Freeform 111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7" name="Line 111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8" name="Freeform 111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9" name="Line 111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0" name="Line 111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1" name="Freeform 112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2" name="Line 112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3" name="Line 112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4" name="Freeform 112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5" name="Line 112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6" name="Line 112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7" name="Freeform 112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8" name="Freeform 112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9" name="Freeform 112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0" name="Freeform 112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1" name="Line 113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2" name="Line 113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3" name="Line 113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4" name="Line 113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5" name="Line 113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6" name="Line 113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7" name="Freeform 113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8" name="Freeform 113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9" name="Freeform 113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0" name="Freeform 113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1" name="Freeform 114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2" name="Freeform 114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3" name="Freeform 114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4" name="Freeform 114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5" name="Freeform 114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6" name="Freeform 114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7" name="Freeform 114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8" name="Freeform 114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9" name="Freeform 114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0" name="Line 114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1" name="Line 115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2" name="Line 115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3" name="Line 115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4" name="Line 115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5" name="Line 115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6" name="Freeform 115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7" name="Freeform 115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8" name="Freeform 115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9" name="Freeform 115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0" name="Freeform 115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5" name="Group 1160"/>
          <p:cNvGrpSpPr>
            <a:grpSpLocks/>
          </p:cNvGrpSpPr>
          <p:nvPr/>
        </p:nvGrpSpPr>
        <p:grpSpPr bwMode="auto">
          <a:xfrm>
            <a:off x="3384550" y="1666304"/>
            <a:ext cx="288925" cy="157163"/>
            <a:chOff x="2389" y="2545"/>
            <a:chExt cx="1280" cy="473"/>
          </a:xfrm>
        </p:grpSpPr>
        <p:sp>
          <p:nvSpPr>
            <p:cNvPr id="32313" name="Freeform 116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4" name="Line 116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5" name="Line 116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6" name="Freeform 116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7" name="Rectangle 116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8" name="Freeform 116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9" name="Freeform 116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0" name="Freeform 116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1" name="Rectangle 116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2" name="Freeform 117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3" name="Freeform 117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4" name="Freeform 117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5" name="Line 117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6" name="Line 117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7" name="Freeform 117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8" name="Freeform 117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9" name="Freeform 117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0" name="Freeform 117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1" name="Freeform 117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2" name="Freeform 118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3" name="Freeform 118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4" name="Freeform 118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5" name="Freeform 118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6" name="Freeform 118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7" name="Freeform 118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8" name="Line 118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9" name="Freeform 118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0" name="Freeform 118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1" name="Freeform 118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2" name="Freeform 119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3" name="Freeform 119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4" name="Freeform 119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5" name="Line 119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6" name="Freeform 119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7" name="Freeform 119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8" name="Freeform 119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9" name="Line 119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0" name="Line 119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1" name="Line 119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2" name="Line 120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3" name="Line 120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4" name="Line 120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5" name="Line 120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6" name="Line 120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7" name="Freeform 120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8" name="Line 120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9" name="Freeform 120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0" name="Line 120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1" name="Line 120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2" name="Freeform 121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3" name="Line 121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4" name="Line 121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5" name="Freeform 121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6" name="Line 121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7" name="Line 121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8" name="Freeform 121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9" name="Freeform 121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0" name="Freeform 121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1" name="Freeform 121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2" name="Line 122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3" name="Line 122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4" name="Line 122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5" name="Line 122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6" name="Line 122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7" name="Line 122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8" name="Freeform 122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9" name="Freeform 122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0" name="Freeform 122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1" name="Freeform 122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2" name="Freeform 123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3" name="Freeform 123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4" name="Freeform 123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5" name="Freeform 123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6" name="Freeform 123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7" name="Freeform 123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8" name="Freeform 123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9" name="Freeform 123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0" name="Freeform 123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1" name="Line 123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2" name="Line 124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3" name="Line 124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4" name="Line 124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5" name="Line 124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6" name="Line 124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7" name="Freeform 124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8" name="Freeform 124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9" name="Freeform 124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0" name="Freeform 124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1" name="Freeform 124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6" name="Group 1250"/>
          <p:cNvGrpSpPr>
            <a:grpSpLocks/>
          </p:cNvGrpSpPr>
          <p:nvPr/>
        </p:nvGrpSpPr>
        <p:grpSpPr bwMode="auto">
          <a:xfrm>
            <a:off x="4464050" y="1666304"/>
            <a:ext cx="288925" cy="157163"/>
            <a:chOff x="2389" y="2545"/>
            <a:chExt cx="1280" cy="473"/>
          </a:xfrm>
        </p:grpSpPr>
        <p:sp>
          <p:nvSpPr>
            <p:cNvPr id="32224" name="Freeform 125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5" name="Line 125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6" name="Line 125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7" name="Freeform 125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8" name="Rectangle 125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9" name="Freeform 125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0" name="Freeform 125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1" name="Freeform 125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2" name="Rectangle 125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3" name="Freeform 126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4" name="Freeform 126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5" name="Freeform 126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6" name="Line 126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7" name="Line 126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8" name="Freeform 126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9" name="Freeform 126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0" name="Freeform 126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1" name="Freeform 126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2" name="Freeform 126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3" name="Freeform 127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4" name="Freeform 127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5" name="Freeform 127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6" name="Freeform 127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7" name="Freeform 127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8" name="Freeform 127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9" name="Line 127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0" name="Freeform 127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1" name="Freeform 127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2" name="Freeform 127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3" name="Freeform 128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4" name="Freeform 128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5" name="Freeform 128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6" name="Line 128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7" name="Freeform 128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8" name="Freeform 128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9" name="Freeform 128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0" name="Line 128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1" name="Line 128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2" name="Line 128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3" name="Line 129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4" name="Line 129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5" name="Line 129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6" name="Line 129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7" name="Line 129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8" name="Freeform 129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9" name="Line 129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0" name="Freeform 129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1" name="Line 129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2" name="Line 129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3" name="Freeform 130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4" name="Line 130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5" name="Line 130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6" name="Freeform 130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7" name="Line 130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8" name="Line 130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9" name="Freeform 130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0" name="Freeform 130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1" name="Freeform 130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2" name="Freeform 130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3" name="Line 131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4" name="Line 131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5" name="Line 131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6" name="Line 131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7" name="Line 131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8" name="Line 131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9" name="Freeform 131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0" name="Freeform 131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1" name="Freeform 131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2" name="Freeform 131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3" name="Freeform 132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4" name="Freeform 132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5" name="Freeform 132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6" name="Freeform 132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7" name="Freeform 132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8" name="Freeform 132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9" name="Freeform 132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0" name="Freeform 132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1" name="Freeform 132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2" name="Line 132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3" name="Line 133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4" name="Line 133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5" name="Line 133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6" name="Line 133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7" name="Line 133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8" name="Freeform 133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9" name="Freeform 133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0" name="Freeform 133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1" name="Freeform 133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2" name="Freeform 133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7" name="Group 1340"/>
          <p:cNvGrpSpPr>
            <a:grpSpLocks/>
          </p:cNvGrpSpPr>
          <p:nvPr/>
        </p:nvGrpSpPr>
        <p:grpSpPr bwMode="auto">
          <a:xfrm>
            <a:off x="5543550" y="1666304"/>
            <a:ext cx="288925" cy="157163"/>
            <a:chOff x="2389" y="2545"/>
            <a:chExt cx="1280" cy="473"/>
          </a:xfrm>
        </p:grpSpPr>
        <p:sp>
          <p:nvSpPr>
            <p:cNvPr id="32135" name="Freeform 134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6" name="Line 134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7" name="Line 134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8" name="Freeform 134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9" name="Rectangle 134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0" name="Freeform 134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1" name="Freeform 134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2" name="Freeform 134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3" name="Rectangle 134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4" name="Freeform 135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5" name="Freeform 135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6" name="Freeform 135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7" name="Line 135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8" name="Line 135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9" name="Freeform 135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0" name="Freeform 135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1" name="Freeform 135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2" name="Freeform 135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3" name="Freeform 135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4" name="Freeform 136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5" name="Freeform 136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6" name="Freeform 136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7" name="Freeform 136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8" name="Freeform 136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9" name="Freeform 136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0" name="Line 136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1" name="Freeform 136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2" name="Freeform 136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3" name="Freeform 136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4" name="Freeform 137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5" name="Freeform 137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6" name="Freeform 137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7" name="Line 137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8" name="Freeform 137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9" name="Freeform 137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0" name="Freeform 137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1" name="Line 137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2" name="Line 137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3" name="Line 137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4" name="Line 138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5" name="Line 138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6" name="Line 138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7" name="Line 138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8" name="Line 138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9" name="Freeform 138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0" name="Line 138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1" name="Freeform 138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2" name="Line 138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3" name="Line 138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4" name="Freeform 139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5" name="Line 139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6" name="Line 139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7" name="Freeform 139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8" name="Line 139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9" name="Line 139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0" name="Freeform 139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1" name="Freeform 139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2" name="Freeform 139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3" name="Freeform 139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4" name="Line 140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5" name="Line 140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6" name="Line 140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7" name="Line 140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8" name="Line 140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9" name="Line 140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0" name="Freeform 140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1" name="Freeform 140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2" name="Freeform 140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3" name="Freeform 140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4" name="Freeform 141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5" name="Freeform 141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6" name="Freeform 141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7" name="Freeform 141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8" name="Freeform 141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9" name="Freeform 141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0" name="Freeform 141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1" name="Freeform 141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2" name="Freeform 141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3" name="Line 141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4" name="Line 142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5" name="Line 142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6" name="Line 142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7" name="Line 142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8" name="Line 142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9" name="Freeform 142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0" name="Freeform 142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1" name="Freeform 142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2" name="Freeform 142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3" name="Freeform 142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8" name="Group 1430"/>
          <p:cNvGrpSpPr>
            <a:grpSpLocks/>
          </p:cNvGrpSpPr>
          <p:nvPr/>
        </p:nvGrpSpPr>
        <p:grpSpPr bwMode="auto">
          <a:xfrm>
            <a:off x="6624638" y="1666304"/>
            <a:ext cx="288925" cy="157163"/>
            <a:chOff x="2389" y="2545"/>
            <a:chExt cx="1280" cy="473"/>
          </a:xfrm>
        </p:grpSpPr>
        <p:sp>
          <p:nvSpPr>
            <p:cNvPr id="32046" name="Freeform 143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7" name="Line 143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8" name="Line 143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9" name="Freeform 143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0" name="Rectangle 143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1" name="Freeform 143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2" name="Freeform 143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3" name="Freeform 143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4" name="Rectangle 143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5" name="Freeform 144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6" name="Freeform 144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7" name="Freeform 144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8" name="Line 144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9" name="Line 144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0" name="Freeform 144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1" name="Freeform 144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2" name="Freeform 144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3" name="Freeform 144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4" name="Freeform 144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5" name="Freeform 145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6" name="Freeform 145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7" name="Freeform 145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8" name="Freeform 145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9" name="Freeform 145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0" name="Freeform 145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1" name="Line 145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2" name="Freeform 145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3" name="Freeform 145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4" name="Freeform 145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5" name="Freeform 146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6" name="Freeform 146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7" name="Freeform 146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8" name="Line 146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9" name="Freeform 146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0" name="Freeform 146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1" name="Freeform 146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2" name="Line 146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3" name="Line 146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4" name="Line 146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5" name="Line 147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6" name="Line 147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7" name="Line 147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8" name="Line 147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9" name="Line 147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0" name="Freeform 147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1" name="Line 147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2" name="Freeform 147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3" name="Line 147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4" name="Line 147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5" name="Freeform 148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6" name="Line 148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7" name="Line 148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8" name="Freeform 148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9" name="Line 148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0" name="Line 148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1" name="Freeform 148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2" name="Freeform 148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3" name="Freeform 148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4" name="Freeform 148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5" name="Line 149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6" name="Line 149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7" name="Line 149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8" name="Line 149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9" name="Line 149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0" name="Line 149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1" name="Freeform 149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2" name="Freeform 149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3" name="Freeform 149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4" name="Freeform 149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5" name="Freeform 150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6" name="Freeform 150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7" name="Freeform 150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8" name="Freeform 150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9" name="Freeform 150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0" name="Freeform 150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1" name="Freeform 150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2" name="Freeform 150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3" name="Freeform 150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4" name="Line 150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5" name="Line 151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6" name="Line 151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7" name="Line 151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8" name="Line 151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9" name="Line 151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0" name="Freeform 151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1" name="Freeform 151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2" name="Freeform 151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3" name="Freeform 151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4" name="Freeform 151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9" name="Group 1520"/>
          <p:cNvGrpSpPr>
            <a:grpSpLocks/>
          </p:cNvGrpSpPr>
          <p:nvPr/>
        </p:nvGrpSpPr>
        <p:grpSpPr bwMode="auto">
          <a:xfrm>
            <a:off x="7704138" y="1666304"/>
            <a:ext cx="288925" cy="157163"/>
            <a:chOff x="2389" y="2545"/>
            <a:chExt cx="1280" cy="473"/>
          </a:xfrm>
        </p:grpSpPr>
        <p:sp>
          <p:nvSpPr>
            <p:cNvPr id="31957" name="Freeform 152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8" name="Line 152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9" name="Line 152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0" name="Freeform 152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1" name="Rectangle 152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2" name="Freeform 152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3" name="Freeform 152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4" name="Freeform 152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5" name="Rectangle 152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6" name="Freeform 153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7" name="Freeform 153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8" name="Freeform 153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9" name="Line 153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0" name="Line 153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1" name="Freeform 153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2" name="Freeform 153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3" name="Freeform 153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4" name="Freeform 153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5" name="Freeform 153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6" name="Freeform 154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7" name="Freeform 154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8" name="Freeform 154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9" name="Freeform 154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0" name="Freeform 154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1" name="Freeform 154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2" name="Line 154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3" name="Freeform 154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4" name="Freeform 154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5" name="Freeform 154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6" name="Freeform 155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7" name="Freeform 155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8" name="Freeform 155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9" name="Line 155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0" name="Freeform 155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1" name="Freeform 155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2" name="Freeform 155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3" name="Line 155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4" name="Line 155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5" name="Line 155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6" name="Line 156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7" name="Line 156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8" name="Line 156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9" name="Line 156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0" name="Line 156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1" name="Freeform 156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2" name="Line 156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3" name="Freeform 156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4" name="Line 156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5" name="Line 156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6" name="Freeform 157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7" name="Line 157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8" name="Line 157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9" name="Freeform 157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0" name="Line 157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1" name="Line 157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2" name="Freeform 157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3" name="Freeform 157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4" name="Freeform 157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5" name="Freeform 157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6" name="Line 158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7" name="Line 158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8" name="Line 158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9" name="Line 158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0" name="Line 158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1" name="Line 158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2" name="Freeform 158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3" name="Freeform 158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4" name="Freeform 158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5" name="Freeform 158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6" name="Freeform 159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7" name="Freeform 159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8" name="Freeform 159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9" name="Freeform 159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0" name="Freeform 159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1" name="Freeform 159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2" name="Freeform 159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3" name="Freeform 159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4" name="Freeform 159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5" name="Line 159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6" name="Line 160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7" name="Line 160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8" name="Line 160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9" name="Line 160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0" name="Line 160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1" name="Freeform 160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2" name="Freeform 160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3" name="Freeform 160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4" name="Freeform 160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5" name="Freeform 160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80" name="Group 1610"/>
          <p:cNvGrpSpPr>
            <a:grpSpLocks/>
          </p:cNvGrpSpPr>
          <p:nvPr/>
        </p:nvGrpSpPr>
        <p:grpSpPr bwMode="auto">
          <a:xfrm>
            <a:off x="8640763" y="1666304"/>
            <a:ext cx="288925" cy="157163"/>
            <a:chOff x="2389" y="2545"/>
            <a:chExt cx="1280" cy="473"/>
          </a:xfrm>
        </p:grpSpPr>
        <p:sp>
          <p:nvSpPr>
            <p:cNvPr id="31868" name="Freeform 161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69" name="Line 161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0" name="Line 161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1" name="Freeform 161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2" name="Rectangle 161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3" name="Freeform 161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4" name="Freeform 161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5" name="Freeform 161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6" name="Rectangle 161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7" name="Freeform 162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8" name="Freeform 162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9" name="Freeform 162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0" name="Line 162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1" name="Line 162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2" name="Freeform 162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3" name="Freeform 162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4" name="Freeform 162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5" name="Freeform 162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6" name="Freeform 162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7" name="Freeform 163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8" name="Freeform 163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9" name="Freeform 163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0" name="Freeform 163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1" name="Freeform 163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2" name="Freeform 163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3" name="Line 163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4" name="Freeform 163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5" name="Freeform 163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6" name="Freeform 163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7" name="Freeform 164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8" name="Freeform 164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9" name="Freeform 164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0" name="Line 164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1" name="Freeform 164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2" name="Freeform 164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3" name="Freeform 164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4" name="Line 164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5" name="Line 164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6" name="Line 164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7" name="Line 165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8" name="Line 165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9" name="Line 165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0" name="Line 165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1" name="Line 165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2" name="Freeform 165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3" name="Line 165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4" name="Freeform 165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5" name="Line 165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6" name="Line 165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7" name="Freeform 166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8" name="Line 166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9" name="Line 166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0" name="Freeform 166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1" name="Line 166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2" name="Line 166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3" name="Freeform 166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4" name="Freeform 166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5" name="Freeform 166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6" name="Freeform 166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7" name="Line 167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8" name="Line 167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9" name="Line 167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0" name="Line 167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1" name="Line 167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2" name="Line 167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3" name="Freeform 167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4" name="Freeform 167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5" name="Freeform 167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6" name="Freeform 167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7" name="Freeform 168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8" name="Freeform 168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9" name="Freeform 168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0" name="Freeform 168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1" name="Freeform 168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2" name="Freeform 168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3" name="Freeform 168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4" name="Freeform 168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5" name="Freeform 168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6" name="Line 168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7" name="Line 169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8" name="Line 169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9" name="Line 169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0" name="Line 169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1" name="Line 169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2" name="Freeform 169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3" name="Freeform 169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4" name="Freeform 169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5" name="Freeform 169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6" name="Freeform 169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81" name="Line 1880"/>
          <p:cNvSpPr>
            <a:spLocks noChangeShapeType="1"/>
          </p:cNvSpPr>
          <p:nvPr/>
        </p:nvSpPr>
        <p:spPr bwMode="auto">
          <a:xfrm>
            <a:off x="179388" y="3790950"/>
            <a:ext cx="0" cy="1871663"/>
          </a:xfrm>
          <a:prstGeom prst="line">
            <a:avLst/>
          </a:prstGeom>
          <a:noFill/>
          <a:ln w="9525">
            <a:solidFill>
              <a:srgbClr val="2503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82" name="Line 1881"/>
          <p:cNvSpPr>
            <a:spLocks noChangeShapeType="1"/>
          </p:cNvSpPr>
          <p:nvPr/>
        </p:nvSpPr>
        <p:spPr bwMode="auto">
          <a:xfrm>
            <a:off x="179388" y="5589240"/>
            <a:ext cx="8821737" cy="0"/>
          </a:xfrm>
          <a:prstGeom prst="line">
            <a:avLst/>
          </a:prstGeom>
          <a:noFill/>
          <a:ln w="9525">
            <a:solidFill>
              <a:srgbClr val="2503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042" name="Rectangle 1882"/>
          <p:cNvSpPr>
            <a:spLocks noChangeArrowheads="1"/>
          </p:cNvSpPr>
          <p:nvPr/>
        </p:nvSpPr>
        <p:spPr bwMode="auto">
          <a:xfrm>
            <a:off x="180975" y="4584031"/>
            <a:ext cx="142875" cy="1006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3" name="Rectangle 1883"/>
          <p:cNvSpPr>
            <a:spLocks noChangeArrowheads="1"/>
          </p:cNvSpPr>
          <p:nvPr/>
        </p:nvSpPr>
        <p:spPr bwMode="auto">
          <a:xfrm>
            <a:off x="323850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4" name="Rectangle 1884"/>
          <p:cNvSpPr>
            <a:spLocks noChangeArrowheads="1"/>
          </p:cNvSpPr>
          <p:nvPr/>
        </p:nvSpPr>
        <p:spPr bwMode="auto">
          <a:xfrm>
            <a:off x="468313" y="4439568"/>
            <a:ext cx="142875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5" name="Rectangle 1885"/>
          <p:cNvSpPr>
            <a:spLocks noChangeArrowheads="1"/>
          </p:cNvSpPr>
          <p:nvPr/>
        </p:nvSpPr>
        <p:spPr bwMode="auto">
          <a:xfrm>
            <a:off x="611188" y="451100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6" name="Rectangle 1886"/>
          <p:cNvSpPr>
            <a:spLocks noChangeArrowheads="1"/>
          </p:cNvSpPr>
          <p:nvPr/>
        </p:nvSpPr>
        <p:spPr bwMode="auto">
          <a:xfrm>
            <a:off x="755650" y="4655468"/>
            <a:ext cx="144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7" name="Rectangle 1887"/>
          <p:cNvSpPr>
            <a:spLocks noChangeArrowheads="1"/>
          </p:cNvSpPr>
          <p:nvPr/>
        </p:nvSpPr>
        <p:spPr bwMode="auto">
          <a:xfrm>
            <a:off x="900113" y="4655468"/>
            <a:ext cx="14287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8" name="Rectangle 1888"/>
          <p:cNvSpPr>
            <a:spLocks noChangeArrowheads="1"/>
          </p:cNvSpPr>
          <p:nvPr/>
        </p:nvSpPr>
        <p:spPr bwMode="auto">
          <a:xfrm>
            <a:off x="1042988" y="4582443"/>
            <a:ext cx="1444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9" name="Rectangle 1889"/>
          <p:cNvSpPr>
            <a:spLocks noChangeArrowheads="1"/>
          </p:cNvSpPr>
          <p:nvPr/>
        </p:nvSpPr>
        <p:spPr bwMode="auto">
          <a:xfrm>
            <a:off x="1187450" y="4439568"/>
            <a:ext cx="144463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0" name="Rectangle 1890"/>
          <p:cNvSpPr>
            <a:spLocks noChangeArrowheads="1"/>
          </p:cNvSpPr>
          <p:nvPr/>
        </p:nvSpPr>
        <p:spPr bwMode="auto">
          <a:xfrm>
            <a:off x="1331913" y="4295106"/>
            <a:ext cx="1444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1" name="Rectangle 1891"/>
          <p:cNvSpPr>
            <a:spLocks noChangeArrowheads="1"/>
          </p:cNvSpPr>
          <p:nvPr/>
        </p:nvSpPr>
        <p:spPr bwMode="auto">
          <a:xfrm>
            <a:off x="1476375" y="4295106"/>
            <a:ext cx="14287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2" name="Rectangle 1892"/>
          <p:cNvSpPr>
            <a:spLocks noChangeArrowheads="1"/>
          </p:cNvSpPr>
          <p:nvPr/>
        </p:nvSpPr>
        <p:spPr bwMode="auto">
          <a:xfrm>
            <a:off x="1619250" y="4222081"/>
            <a:ext cx="1444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3" name="Rectangle 1893"/>
          <p:cNvSpPr>
            <a:spLocks noChangeArrowheads="1"/>
          </p:cNvSpPr>
          <p:nvPr/>
        </p:nvSpPr>
        <p:spPr bwMode="auto">
          <a:xfrm>
            <a:off x="1763713" y="436654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4" name="Rectangle 1894"/>
          <p:cNvSpPr>
            <a:spLocks noChangeArrowheads="1"/>
          </p:cNvSpPr>
          <p:nvPr/>
        </p:nvSpPr>
        <p:spPr bwMode="auto">
          <a:xfrm>
            <a:off x="1908175" y="4582443"/>
            <a:ext cx="14287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5" name="Rectangle 1895"/>
          <p:cNvSpPr>
            <a:spLocks noChangeArrowheads="1"/>
          </p:cNvSpPr>
          <p:nvPr/>
        </p:nvSpPr>
        <p:spPr bwMode="auto">
          <a:xfrm>
            <a:off x="2051050" y="4655468"/>
            <a:ext cx="144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6" name="Rectangle 1896"/>
          <p:cNvSpPr>
            <a:spLocks noChangeArrowheads="1"/>
          </p:cNvSpPr>
          <p:nvPr/>
        </p:nvSpPr>
        <p:spPr bwMode="auto">
          <a:xfrm>
            <a:off x="2195513" y="4582443"/>
            <a:ext cx="1444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7" name="Rectangle 1897"/>
          <p:cNvSpPr>
            <a:spLocks noChangeArrowheads="1"/>
          </p:cNvSpPr>
          <p:nvPr/>
        </p:nvSpPr>
        <p:spPr bwMode="auto">
          <a:xfrm>
            <a:off x="2339975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8" name="Rectangle 1898"/>
          <p:cNvSpPr>
            <a:spLocks noChangeArrowheads="1"/>
          </p:cNvSpPr>
          <p:nvPr/>
        </p:nvSpPr>
        <p:spPr bwMode="auto">
          <a:xfrm>
            <a:off x="2484438" y="4439568"/>
            <a:ext cx="144462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9" name="Rectangle 1899"/>
          <p:cNvSpPr>
            <a:spLocks noChangeArrowheads="1"/>
          </p:cNvSpPr>
          <p:nvPr/>
        </p:nvSpPr>
        <p:spPr bwMode="auto">
          <a:xfrm>
            <a:off x="2627313" y="436654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0" name="Rectangle 1900"/>
          <p:cNvSpPr>
            <a:spLocks noChangeArrowheads="1"/>
          </p:cNvSpPr>
          <p:nvPr/>
        </p:nvSpPr>
        <p:spPr bwMode="auto">
          <a:xfrm>
            <a:off x="2771775" y="4295106"/>
            <a:ext cx="144463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1" name="Rectangle 1901"/>
          <p:cNvSpPr>
            <a:spLocks noChangeArrowheads="1"/>
          </p:cNvSpPr>
          <p:nvPr/>
        </p:nvSpPr>
        <p:spPr bwMode="auto">
          <a:xfrm>
            <a:off x="2916238" y="436654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2" name="Rectangle 1902"/>
          <p:cNvSpPr>
            <a:spLocks noChangeArrowheads="1"/>
          </p:cNvSpPr>
          <p:nvPr/>
        </p:nvSpPr>
        <p:spPr bwMode="auto">
          <a:xfrm>
            <a:off x="3059113" y="4439568"/>
            <a:ext cx="144462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3" name="Rectangle 1903"/>
          <p:cNvSpPr>
            <a:spLocks noChangeArrowheads="1"/>
          </p:cNvSpPr>
          <p:nvPr/>
        </p:nvSpPr>
        <p:spPr bwMode="auto">
          <a:xfrm>
            <a:off x="3203575" y="4582443"/>
            <a:ext cx="1444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4" name="Rectangle 1904"/>
          <p:cNvSpPr>
            <a:spLocks noChangeArrowheads="1"/>
          </p:cNvSpPr>
          <p:nvPr/>
        </p:nvSpPr>
        <p:spPr bwMode="auto">
          <a:xfrm>
            <a:off x="3348038" y="451100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5" name="Rectangle 1905"/>
          <p:cNvSpPr>
            <a:spLocks noChangeArrowheads="1"/>
          </p:cNvSpPr>
          <p:nvPr/>
        </p:nvSpPr>
        <p:spPr bwMode="auto">
          <a:xfrm>
            <a:off x="3492500" y="4655468"/>
            <a:ext cx="144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6" name="Rectangle 1906"/>
          <p:cNvSpPr>
            <a:spLocks noChangeArrowheads="1"/>
          </p:cNvSpPr>
          <p:nvPr/>
        </p:nvSpPr>
        <p:spPr bwMode="auto">
          <a:xfrm>
            <a:off x="3635375" y="4798343"/>
            <a:ext cx="14446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7" name="Rectangle 1907"/>
          <p:cNvSpPr>
            <a:spLocks noChangeArrowheads="1"/>
          </p:cNvSpPr>
          <p:nvPr/>
        </p:nvSpPr>
        <p:spPr bwMode="auto">
          <a:xfrm>
            <a:off x="3779838" y="4871368"/>
            <a:ext cx="1444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8" name="Rectangle 1908"/>
          <p:cNvSpPr>
            <a:spLocks noChangeArrowheads="1"/>
          </p:cNvSpPr>
          <p:nvPr/>
        </p:nvSpPr>
        <p:spPr bwMode="auto">
          <a:xfrm>
            <a:off x="3924300" y="4942806"/>
            <a:ext cx="1444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9" name="Rectangle 1909"/>
          <p:cNvSpPr>
            <a:spLocks noChangeArrowheads="1"/>
          </p:cNvSpPr>
          <p:nvPr/>
        </p:nvSpPr>
        <p:spPr bwMode="auto">
          <a:xfrm>
            <a:off x="4067175" y="4871368"/>
            <a:ext cx="1444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0" name="Rectangle 1910"/>
          <p:cNvSpPr>
            <a:spLocks noChangeArrowheads="1"/>
          </p:cNvSpPr>
          <p:nvPr/>
        </p:nvSpPr>
        <p:spPr bwMode="auto">
          <a:xfrm>
            <a:off x="4211638" y="4798343"/>
            <a:ext cx="1444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1" name="Rectangle 1911"/>
          <p:cNvSpPr>
            <a:spLocks noChangeArrowheads="1"/>
          </p:cNvSpPr>
          <p:nvPr/>
        </p:nvSpPr>
        <p:spPr bwMode="auto">
          <a:xfrm>
            <a:off x="4356100" y="4726906"/>
            <a:ext cx="1444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2" name="Rectangle 1912"/>
          <p:cNvSpPr>
            <a:spLocks noChangeArrowheads="1"/>
          </p:cNvSpPr>
          <p:nvPr/>
        </p:nvSpPr>
        <p:spPr bwMode="auto">
          <a:xfrm>
            <a:off x="4500563" y="451100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3" name="Rectangle 1913"/>
          <p:cNvSpPr>
            <a:spLocks noChangeArrowheads="1"/>
          </p:cNvSpPr>
          <p:nvPr/>
        </p:nvSpPr>
        <p:spPr bwMode="auto">
          <a:xfrm>
            <a:off x="4643438" y="4582443"/>
            <a:ext cx="1444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4" name="Rectangle 1914"/>
          <p:cNvSpPr>
            <a:spLocks noChangeArrowheads="1"/>
          </p:cNvSpPr>
          <p:nvPr/>
        </p:nvSpPr>
        <p:spPr bwMode="auto">
          <a:xfrm>
            <a:off x="4787900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5" name="Rectangle 1915"/>
          <p:cNvSpPr>
            <a:spLocks noChangeArrowheads="1"/>
          </p:cNvSpPr>
          <p:nvPr/>
        </p:nvSpPr>
        <p:spPr bwMode="auto">
          <a:xfrm>
            <a:off x="4932363" y="4439568"/>
            <a:ext cx="144462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6" name="Rectangle 1916"/>
          <p:cNvSpPr>
            <a:spLocks noChangeArrowheads="1"/>
          </p:cNvSpPr>
          <p:nvPr/>
        </p:nvSpPr>
        <p:spPr bwMode="auto">
          <a:xfrm>
            <a:off x="5076825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7" name="Rectangle 1917"/>
          <p:cNvSpPr>
            <a:spLocks noChangeArrowheads="1"/>
          </p:cNvSpPr>
          <p:nvPr/>
        </p:nvSpPr>
        <p:spPr bwMode="auto">
          <a:xfrm>
            <a:off x="5219700" y="4582443"/>
            <a:ext cx="1444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8" name="Rectangle 1918"/>
          <p:cNvSpPr>
            <a:spLocks noChangeArrowheads="1"/>
          </p:cNvSpPr>
          <p:nvPr/>
        </p:nvSpPr>
        <p:spPr bwMode="auto">
          <a:xfrm>
            <a:off x="5364163" y="4726906"/>
            <a:ext cx="1444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9" name="Rectangle 1919"/>
          <p:cNvSpPr>
            <a:spLocks noChangeArrowheads="1"/>
          </p:cNvSpPr>
          <p:nvPr/>
        </p:nvSpPr>
        <p:spPr bwMode="auto">
          <a:xfrm>
            <a:off x="5508625" y="4655468"/>
            <a:ext cx="144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0" name="Rectangle 1920"/>
          <p:cNvSpPr>
            <a:spLocks noChangeArrowheads="1"/>
          </p:cNvSpPr>
          <p:nvPr/>
        </p:nvSpPr>
        <p:spPr bwMode="auto">
          <a:xfrm>
            <a:off x="5651500" y="4726906"/>
            <a:ext cx="1444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1" name="Rectangle 1921"/>
          <p:cNvSpPr>
            <a:spLocks noChangeArrowheads="1"/>
          </p:cNvSpPr>
          <p:nvPr/>
        </p:nvSpPr>
        <p:spPr bwMode="auto">
          <a:xfrm>
            <a:off x="5795963" y="4871368"/>
            <a:ext cx="1444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2" name="Rectangle 1922"/>
          <p:cNvSpPr>
            <a:spLocks noChangeArrowheads="1"/>
          </p:cNvSpPr>
          <p:nvPr/>
        </p:nvSpPr>
        <p:spPr bwMode="auto">
          <a:xfrm>
            <a:off x="5940425" y="4942806"/>
            <a:ext cx="1444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3" name="Rectangle 1923"/>
          <p:cNvSpPr>
            <a:spLocks noChangeArrowheads="1"/>
          </p:cNvSpPr>
          <p:nvPr/>
        </p:nvSpPr>
        <p:spPr bwMode="auto">
          <a:xfrm>
            <a:off x="6084888" y="4942806"/>
            <a:ext cx="1444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4" name="Rectangle 1924"/>
          <p:cNvSpPr>
            <a:spLocks noChangeArrowheads="1"/>
          </p:cNvSpPr>
          <p:nvPr/>
        </p:nvSpPr>
        <p:spPr bwMode="auto">
          <a:xfrm>
            <a:off x="6227763" y="4942806"/>
            <a:ext cx="1444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5" name="Rectangle 1925"/>
          <p:cNvSpPr>
            <a:spLocks noChangeArrowheads="1"/>
          </p:cNvSpPr>
          <p:nvPr/>
        </p:nvSpPr>
        <p:spPr bwMode="auto">
          <a:xfrm>
            <a:off x="6372225" y="4871368"/>
            <a:ext cx="1444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6" name="Rectangle 1926"/>
          <p:cNvSpPr>
            <a:spLocks noChangeArrowheads="1"/>
          </p:cNvSpPr>
          <p:nvPr/>
        </p:nvSpPr>
        <p:spPr bwMode="auto">
          <a:xfrm>
            <a:off x="6516688" y="4871368"/>
            <a:ext cx="1444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7" name="Rectangle 1927"/>
          <p:cNvSpPr>
            <a:spLocks noChangeArrowheads="1"/>
          </p:cNvSpPr>
          <p:nvPr/>
        </p:nvSpPr>
        <p:spPr bwMode="auto">
          <a:xfrm>
            <a:off x="6659563" y="4798343"/>
            <a:ext cx="1444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8" name="Rectangle 1928"/>
          <p:cNvSpPr>
            <a:spLocks noChangeArrowheads="1"/>
          </p:cNvSpPr>
          <p:nvPr/>
        </p:nvSpPr>
        <p:spPr bwMode="auto">
          <a:xfrm>
            <a:off x="6804025" y="4726906"/>
            <a:ext cx="1444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9" name="Rectangle 1929"/>
          <p:cNvSpPr>
            <a:spLocks noChangeArrowheads="1"/>
          </p:cNvSpPr>
          <p:nvPr/>
        </p:nvSpPr>
        <p:spPr bwMode="auto">
          <a:xfrm>
            <a:off x="6948488" y="4655468"/>
            <a:ext cx="144462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0" name="Rectangle 1930"/>
          <p:cNvSpPr>
            <a:spLocks noChangeArrowheads="1"/>
          </p:cNvSpPr>
          <p:nvPr/>
        </p:nvSpPr>
        <p:spPr bwMode="auto">
          <a:xfrm>
            <a:off x="7092950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1" name="Rectangle 1931"/>
          <p:cNvSpPr>
            <a:spLocks noChangeArrowheads="1"/>
          </p:cNvSpPr>
          <p:nvPr/>
        </p:nvSpPr>
        <p:spPr bwMode="auto">
          <a:xfrm>
            <a:off x="7235825" y="4582443"/>
            <a:ext cx="1444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2" name="Rectangle 1932"/>
          <p:cNvSpPr>
            <a:spLocks noChangeArrowheads="1"/>
          </p:cNvSpPr>
          <p:nvPr/>
        </p:nvSpPr>
        <p:spPr bwMode="auto">
          <a:xfrm>
            <a:off x="7380288" y="4655468"/>
            <a:ext cx="144462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3" name="Rectangle 1933"/>
          <p:cNvSpPr>
            <a:spLocks noChangeArrowheads="1"/>
          </p:cNvSpPr>
          <p:nvPr/>
        </p:nvSpPr>
        <p:spPr bwMode="auto">
          <a:xfrm>
            <a:off x="7524750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4" name="Rectangle 1934"/>
          <p:cNvSpPr>
            <a:spLocks noChangeArrowheads="1"/>
          </p:cNvSpPr>
          <p:nvPr/>
        </p:nvSpPr>
        <p:spPr bwMode="auto">
          <a:xfrm>
            <a:off x="7667625" y="4366543"/>
            <a:ext cx="1444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5" name="Rectangle 1935"/>
          <p:cNvSpPr>
            <a:spLocks noChangeArrowheads="1"/>
          </p:cNvSpPr>
          <p:nvPr/>
        </p:nvSpPr>
        <p:spPr bwMode="auto">
          <a:xfrm>
            <a:off x="7812088" y="4295106"/>
            <a:ext cx="1444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6" name="Rectangle 1936"/>
          <p:cNvSpPr>
            <a:spLocks noChangeArrowheads="1"/>
          </p:cNvSpPr>
          <p:nvPr/>
        </p:nvSpPr>
        <p:spPr bwMode="auto">
          <a:xfrm>
            <a:off x="7956550" y="4366543"/>
            <a:ext cx="1444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7" name="Rectangle 1937"/>
          <p:cNvSpPr>
            <a:spLocks noChangeArrowheads="1"/>
          </p:cNvSpPr>
          <p:nvPr/>
        </p:nvSpPr>
        <p:spPr bwMode="auto">
          <a:xfrm>
            <a:off x="8101013" y="451100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8" name="Rectangle 1938"/>
          <p:cNvSpPr>
            <a:spLocks noChangeArrowheads="1"/>
          </p:cNvSpPr>
          <p:nvPr/>
        </p:nvSpPr>
        <p:spPr bwMode="auto">
          <a:xfrm>
            <a:off x="8243888" y="436654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9" name="Rectangle 1939"/>
          <p:cNvSpPr>
            <a:spLocks noChangeArrowheads="1"/>
          </p:cNvSpPr>
          <p:nvPr/>
        </p:nvSpPr>
        <p:spPr bwMode="auto">
          <a:xfrm>
            <a:off x="8388350" y="4295106"/>
            <a:ext cx="144463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00" name="Rectangle 1940"/>
          <p:cNvSpPr>
            <a:spLocks noChangeArrowheads="1"/>
          </p:cNvSpPr>
          <p:nvPr/>
        </p:nvSpPr>
        <p:spPr bwMode="auto">
          <a:xfrm>
            <a:off x="8532813" y="436654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01" name="Rectangle 1941"/>
          <p:cNvSpPr>
            <a:spLocks noChangeArrowheads="1"/>
          </p:cNvSpPr>
          <p:nvPr/>
        </p:nvSpPr>
        <p:spPr bwMode="auto">
          <a:xfrm>
            <a:off x="8675688" y="451100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02" name="Rectangle 1942"/>
          <p:cNvSpPr>
            <a:spLocks noChangeArrowheads="1"/>
          </p:cNvSpPr>
          <p:nvPr/>
        </p:nvSpPr>
        <p:spPr bwMode="auto">
          <a:xfrm>
            <a:off x="8820150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03" name="Freeform 1943"/>
          <p:cNvSpPr>
            <a:spLocks/>
          </p:cNvSpPr>
          <p:nvPr/>
        </p:nvSpPr>
        <p:spPr bwMode="auto">
          <a:xfrm>
            <a:off x="179388" y="4258692"/>
            <a:ext cx="8785225" cy="720725"/>
          </a:xfrm>
          <a:custGeom>
            <a:avLst/>
            <a:gdLst>
              <a:gd name="T0" fmla="*/ 0 w 5534"/>
              <a:gd name="T1" fmla="*/ 350693 h 559"/>
              <a:gd name="T2" fmla="*/ 360363 w 5534"/>
              <a:gd name="T3" fmla="*/ 234655 h 559"/>
              <a:gd name="T4" fmla="*/ 792163 w 5534"/>
              <a:gd name="T5" fmla="*/ 468020 h 559"/>
              <a:gd name="T6" fmla="*/ 1223963 w 5534"/>
              <a:gd name="T7" fmla="*/ 117327 h 559"/>
              <a:gd name="T8" fmla="*/ 1512888 w 5534"/>
              <a:gd name="T9" fmla="*/ 58019 h 559"/>
              <a:gd name="T10" fmla="*/ 1944688 w 5534"/>
              <a:gd name="T11" fmla="*/ 468020 h 559"/>
              <a:gd name="T12" fmla="*/ 2232025 w 5534"/>
              <a:gd name="T13" fmla="*/ 292674 h 559"/>
              <a:gd name="T14" fmla="*/ 2663825 w 5534"/>
              <a:gd name="T15" fmla="*/ 117327 h 559"/>
              <a:gd name="T16" fmla="*/ 3097213 w 5534"/>
              <a:gd name="T17" fmla="*/ 350693 h 559"/>
              <a:gd name="T18" fmla="*/ 3240088 w 5534"/>
              <a:gd name="T19" fmla="*/ 292674 h 559"/>
              <a:gd name="T20" fmla="*/ 3529013 w 5534"/>
              <a:gd name="T21" fmla="*/ 585347 h 559"/>
              <a:gd name="T22" fmla="*/ 3887788 w 5534"/>
              <a:gd name="T23" fmla="*/ 701385 h 559"/>
              <a:gd name="T24" fmla="*/ 4248150 w 5534"/>
              <a:gd name="T25" fmla="*/ 526039 h 559"/>
              <a:gd name="T26" fmla="*/ 4392613 w 5534"/>
              <a:gd name="T27" fmla="*/ 292674 h 559"/>
              <a:gd name="T28" fmla="*/ 4537075 w 5534"/>
              <a:gd name="T29" fmla="*/ 350693 h 559"/>
              <a:gd name="T30" fmla="*/ 4824413 w 5534"/>
              <a:gd name="T31" fmla="*/ 234655 h 559"/>
              <a:gd name="T32" fmla="*/ 5256213 w 5534"/>
              <a:gd name="T33" fmla="*/ 468020 h 559"/>
              <a:gd name="T34" fmla="*/ 5400675 w 5534"/>
              <a:gd name="T35" fmla="*/ 410001 h 559"/>
              <a:gd name="T36" fmla="*/ 5688013 w 5534"/>
              <a:gd name="T37" fmla="*/ 643366 h 559"/>
              <a:gd name="T38" fmla="*/ 6048375 w 5534"/>
              <a:gd name="T39" fmla="*/ 701385 h 559"/>
              <a:gd name="T40" fmla="*/ 6697663 w 5534"/>
              <a:gd name="T41" fmla="*/ 526039 h 559"/>
              <a:gd name="T42" fmla="*/ 6985000 w 5534"/>
              <a:gd name="T43" fmla="*/ 292674 h 559"/>
              <a:gd name="T44" fmla="*/ 7200900 w 5534"/>
              <a:gd name="T45" fmla="*/ 410001 h 559"/>
              <a:gd name="T46" fmla="*/ 7416800 w 5534"/>
              <a:gd name="T47" fmla="*/ 292674 h 559"/>
              <a:gd name="T48" fmla="*/ 7705725 w 5534"/>
              <a:gd name="T49" fmla="*/ 117327 h 559"/>
              <a:gd name="T50" fmla="*/ 7993063 w 5534"/>
              <a:gd name="T51" fmla="*/ 292674 h 559"/>
              <a:gd name="T52" fmla="*/ 8137525 w 5534"/>
              <a:gd name="T53" fmla="*/ 175346 h 559"/>
              <a:gd name="T54" fmla="*/ 8280400 w 5534"/>
              <a:gd name="T55" fmla="*/ 117327 h 559"/>
              <a:gd name="T56" fmla="*/ 8569325 w 5534"/>
              <a:gd name="T57" fmla="*/ 292674 h 559"/>
              <a:gd name="T58" fmla="*/ 8785225 w 5534"/>
              <a:gd name="T59" fmla="*/ 292674 h 55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534"/>
              <a:gd name="T91" fmla="*/ 0 h 559"/>
              <a:gd name="T92" fmla="*/ 5534 w 5534"/>
              <a:gd name="T93" fmla="*/ 559 h 55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534" h="559">
                <a:moveTo>
                  <a:pt x="0" y="272"/>
                </a:moveTo>
                <a:cubicBezTo>
                  <a:pt x="72" y="219"/>
                  <a:pt x="144" y="167"/>
                  <a:pt x="227" y="182"/>
                </a:cubicBezTo>
                <a:cubicBezTo>
                  <a:pt x="310" y="197"/>
                  <a:pt x="408" y="378"/>
                  <a:pt x="499" y="363"/>
                </a:cubicBezTo>
                <a:cubicBezTo>
                  <a:pt x="590" y="348"/>
                  <a:pt x="696" y="144"/>
                  <a:pt x="771" y="91"/>
                </a:cubicBezTo>
                <a:cubicBezTo>
                  <a:pt x="846" y="38"/>
                  <a:pt x="877" y="0"/>
                  <a:pt x="953" y="45"/>
                </a:cubicBezTo>
                <a:cubicBezTo>
                  <a:pt x="1029" y="90"/>
                  <a:pt x="1149" y="333"/>
                  <a:pt x="1225" y="363"/>
                </a:cubicBezTo>
                <a:cubicBezTo>
                  <a:pt x="1301" y="393"/>
                  <a:pt x="1331" y="272"/>
                  <a:pt x="1406" y="227"/>
                </a:cubicBezTo>
                <a:cubicBezTo>
                  <a:pt x="1481" y="182"/>
                  <a:pt x="1587" y="83"/>
                  <a:pt x="1678" y="91"/>
                </a:cubicBezTo>
                <a:cubicBezTo>
                  <a:pt x="1769" y="99"/>
                  <a:pt x="1891" y="249"/>
                  <a:pt x="1951" y="272"/>
                </a:cubicBezTo>
                <a:cubicBezTo>
                  <a:pt x="2011" y="295"/>
                  <a:pt x="1996" y="197"/>
                  <a:pt x="2041" y="227"/>
                </a:cubicBezTo>
                <a:cubicBezTo>
                  <a:pt x="2086" y="257"/>
                  <a:pt x="2155" y="401"/>
                  <a:pt x="2223" y="454"/>
                </a:cubicBezTo>
                <a:cubicBezTo>
                  <a:pt x="2291" y="507"/>
                  <a:pt x="2374" y="552"/>
                  <a:pt x="2449" y="544"/>
                </a:cubicBezTo>
                <a:cubicBezTo>
                  <a:pt x="2524" y="536"/>
                  <a:pt x="2623" y="461"/>
                  <a:pt x="2676" y="408"/>
                </a:cubicBezTo>
                <a:cubicBezTo>
                  <a:pt x="2729" y="355"/>
                  <a:pt x="2737" y="250"/>
                  <a:pt x="2767" y="227"/>
                </a:cubicBezTo>
                <a:cubicBezTo>
                  <a:pt x="2797" y="204"/>
                  <a:pt x="2813" y="279"/>
                  <a:pt x="2858" y="272"/>
                </a:cubicBezTo>
                <a:cubicBezTo>
                  <a:pt x="2903" y="265"/>
                  <a:pt x="2964" y="167"/>
                  <a:pt x="3039" y="182"/>
                </a:cubicBezTo>
                <a:cubicBezTo>
                  <a:pt x="3114" y="197"/>
                  <a:pt x="3251" y="340"/>
                  <a:pt x="3311" y="363"/>
                </a:cubicBezTo>
                <a:cubicBezTo>
                  <a:pt x="3371" y="386"/>
                  <a:pt x="3357" y="295"/>
                  <a:pt x="3402" y="318"/>
                </a:cubicBezTo>
                <a:cubicBezTo>
                  <a:pt x="3447" y="341"/>
                  <a:pt x="3515" y="461"/>
                  <a:pt x="3583" y="499"/>
                </a:cubicBezTo>
                <a:cubicBezTo>
                  <a:pt x="3651" y="537"/>
                  <a:pt x="3704" y="559"/>
                  <a:pt x="3810" y="544"/>
                </a:cubicBezTo>
                <a:cubicBezTo>
                  <a:pt x="3916" y="529"/>
                  <a:pt x="4121" y="461"/>
                  <a:pt x="4219" y="408"/>
                </a:cubicBezTo>
                <a:cubicBezTo>
                  <a:pt x="4317" y="355"/>
                  <a:pt x="4347" y="242"/>
                  <a:pt x="4400" y="227"/>
                </a:cubicBezTo>
                <a:cubicBezTo>
                  <a:pt x="4453" y="212"/>
                  <a:pt x="4491" y="318"/>
                  <a:pt x="4536" y="318"/>
                </a:cubicBezTo>
                <a:cubicBezTo>
                  <a:pt x="4581" y="318"/>
                  <a:pt x="4619" y="265"/>
                  <a:pt x="4672" y="227"/>
                </a:cubicBezTo>
                <a:cubicBezTo>
                  <a:pt x="4725" y="189"/>
                  <a:pt x="4794" y="91"/>
                  <a:pt x="4854" y="91"/>
                </a:cubicBezTo>
                <a:cubicBezTo>
                  <a:pt x="4914" y="91"/>
                  <a:pt x="4990" y="220"/>
                  <a:pt x="5035" y="227"/>
                </a:cubicBezTo>
                <a:cubicBezTo>
                  <a:pt x="5080" y="234"/>
                  <a:pt x="5096" y="159"/>
                  <a:pt x="5126" y="136"/>
                </a:cubicBezTo>
                <a:cubicBezTo>
                  <a:pt x="5156" y="113"/>
                  <a:pt x="5171" y="76"/>
                  <a:pt x="5216" y="91"/>
                </a:cubicBezTo>
                <a:cubicBezTo>
                  <a:pt x="5261" y="106"/>
                  <a:pt x="5345" y="204"/>
                  <a:pt x="5398" y="227"/>
                </a:cubicBezTo>
                <a:cubicBezTo>
                  <a:pt x="5451" y="250"/>
                  <a:pt x="5519" y="227"/>
                  <a:pt x="5534" y="22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04" name="Freeform 1944"/>
          <p:cNvSpPr>
            <a:spLocks/>
          </p:cNvSpPr>
          <p:nvPr/>
        </p:nvSpPr>
        <p:spPr bwMode="auto">
          <a:xfrm>
            <a:off x="179388" y="4258692"/>
            <a:ext cx="8785225" cy="720725"/>
          </a:xfrm>
          <a:custGeom>
            <a:avLst/>
            <a:gdLst>
              <a:gd name="T0" fmla="*/ 0 w 5534"/>
              <a:gd name="T1" fmla="*/ 350693 h 559"/>
              <a:gd name="T2" fmla="*/ 360363 w 5534"/>
              <a:gd name="T3" fmla="*/ 234655 h 559"/>
              <a:gd name="T4" fmla="*/ 792163 w 5534"/>
              <a:gd name="T5" fmla="*/ 468020 h 559"/>
              <a:gd name="T6" fmla="*/ 1223963 w 5534"/>
              <a:gd name="T7" fmla="*/ 117327 h 559"/>
              <a:gd name="T8" fmla="*/ 1512888 w 5534"/>
              <a:gd name="T9" fmla="*/ 58019 h 559"/>
              <a:gd name="T10" fmla="*/ 1944688 w 5534"/>
              <a:gd name="T11" fmla="*/ 468020 h 559"/>
              <a:gd name="T12" fmla="*/ 2232025 w 5534"/>
              <a:gd name="T13" fmla="*/ 292674 h 559"/>
              <a:gd name="T14" fmla="*/ 2663825 w 5534"/>
              <a:gd name="T15" fmla="*/ 117327 h 559"/>
              <a:gd name="T16" fmla="*/ 3097213 w 5534"/>
              <a:gd name="T17" fmla="*/ 350693 h 559"/>
              <a:gd name="T18" fmla="*/ 3240088 w 5534"/>
              <a:gd name="T19" fmla="*/ 292674 h 559"/>
              <a:gd name="T20" fmla="*/ 3529013 w 5534"/>
              <a:gd name="T21" fmla="*/ 585347 h 559"/>
              <a:gd name="T22" fmla="*/ 3887788 w 5534"/>
              <a:gd name="T23" fmla="*/ 701385 h 559"/>
              <a:gd name="T24" fmla="*/ 4248150 w 5534"/>
              <a:gd name="T25" fmla="*/ 526039 h 559"/>
              <a:gd name="T26" fmla="*/ 4392613 w 5534"/>
              <a:gd name="T27" fmla="*/ 292674 h 559"/>
              <a:gd name="T28" fmla="*/ 4537075 w 5534"/>
              <a:gd name="T29" fmla="*/ 350693 h 559"/>
              <a:gd name="T30" fmla="*/ 4824413 w 5534"/>
              <a:gd name="T31" fmla="*/ 234655 h 559"/>
              <a:gd name="T32" fmla="*/ 5256213 w 5534"/>
              <a:gd name="T33" fmla="*/ 468020 h 559"/>
              <a:gd name="T34" fmla="*/ 5400675 w 5534"/>
              <a:gd name="T35" fmla="*/ 410001 h 559"/>
              <a:gd name="T36" fmla="*/ 5688013 w 5534"/>
              <a:gd name="T37" fmla="*/ 643366 h 559"/>
              <a:gd name="T38" fmla="*/ 6048375 w 5534"/>
              <a:gd name="T39" fmla="*/ 701385 h 559"/>
              <a:gd name="T40" fmla="*/ 6697663 w 5534"/>
              <a:gd name="T41" fmla="*/ 526039 h 559"/>
              <a:gd name="T42" fmla="*/ 6985000 w 5534"/>
              <a:gd name="T43" fmla="*/ 292674 h 559"/>
              <a:gd name="T44" fmla="*/ 7200900 w 5534"/>
              <a:gd name="T45" fmla="*/ 410001 h 559"/>
              <a:gd name="T46" fmla="*/ 7416800 w 5534"/>
              <a:gd name="T47" fmla="*/ 292674 h 559"/>
              <a:gd name="T48" fmla="*/ 7705725 w 5534"/>
              <a:gd name="T49" fmla="*/ 117327 h 559"/>
              <a:gd name="T50" fmla="*/ 7993063 w 5534"/>
              <a:gd name="T51" fmla="*/ 292674 h 559"/>
              <a:gd name="T52" fmla="*/ 8137525 w 5534"/>
              <a:gd name="T53" fmla="*/ 175346 h 559"/>
              <a:gd name="T54" fmla="*/ 8280400 w 5534"/>
              <a:gd name="T55" fmla="*/ 117327 h 559"/>
              <a:gd name="T56" fmla="*/ 8569325 w 5534"/>
              <a:gd name="T57" fmla="*/ 292674 h 559"/>
              <a:gd name="T58" fmla="*/ 8785225 w 5534"/>
              <a:gd name="T59" fmla="*/ 292674 h 55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534"/>
              <a:gd name="T91" fmla="*/ 0 h 559"/>
              <a:gd name="T92" fmla="*/ 5534 w 5534"/>
              <a:gd name="T93" fmla="*/ 559 h 55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534" h="559">
                <a:moveTo>
                  <a:pt x="0" y="272"/>
                </a:moveTo>
                <a:cubicBezTo>
                  <a:pt x="72" y="219"/>
                  <a:pt x="144" y="167"/>
                  <a:pt x="227" y="182"/>
                </a:cubicBezTo>
                <a:cubicBezTo>
                  <a:pt x="310" y="197"/>
                  <a:pt x="408" y="378"/>
                  <a:pt x="499" y="363"/>
                </a:cubicBezTo>
                <a:cubicBezTo>
                  <a:pt x="590" y="348"/>
                  <a:pt x="696" y="144"/>
                  <a:pt x="771" y="91"/>
                </a:cubicBezTo>
                <a:cubicBezTo>
                  <a:pt x="846" y="38"/>
                  <a:pt x="877" y="0"/>
                  <a:pt x="953" y="45"/>
                </a:cubicBezTo>
                <a:cubicBezTo>
                  <a:pt x="1029" y="90"/>
                  <a:pt x="1149" y="333"/>
                  <a:pt x="1225" y="363"/>
                </a:cubicBezTo>
                <a:cubicBezTo>
                  <a:pt x="1301" y="393"/>
                  <a:pt x="1331" y="272"/>
                  <a:pt x="1406" y="227"/>
                </a:cubicBezTo>
                <a:cubicBezTo>
                  <a:pt x="1481" y="182"/>
                  <a:pt x="1587" y="83"/>
                  <a:pt x="1678" y="91"/>
                </a:cubicBezTo>
                <a:cubicBezTo>
                  <a:pt x="1769" y="99"/>
                  <a:pt x="1891" y="249"/>
                  <a:pt x="1951" y="272"/>
                </a:cubicBezTo>
                <a:cubicBezTo>
                  <a:pt x="2011" y="295"/>
                  <a:pt x="1996" y="197"/>
                  <a:pt x="2041" y="227"/>
                </a:cubicBezTo>
                <a:cubicBezTo>
                  <a:pt x="2086" y="257"/>
                  <a:pt x="2155" y="401"/>
                  <a:pt x="2223" y="454"/>
                </a:cubicBezTo>
                <a:cubicBezTo>
                  <a:pt x="2291" y="507"/>
                  <a:pt x="2374" y="552"/>
                  <a:pt x="2449" y="544"/>
                </a:cubicBezTo>
                <a:cubicBezTo>
                  <a:pt x="2524" y="536"/>
                  <a:pt x="2623" y="461"/>
                  <a:pt x="2676" y="408"/>
                </a:cubicBezTo>
                <a:cubicBezTo>
                  <a:pt x="2729" y="355"/>
                  <a:pt x="2737" y="250"/>
                  <a:pt x="2767" y="227"/>
                </a:cubicBezTo>
                <a:cubicBezTo>
                  <a:pt x="2797" y="204"/>
                  <a:pt x="2813" y="279"/>
                  <a:pt x="2858" y="272"/>
                </a:cubicBezTo>
                <a:cubicBezTo>
                  <a:pt x="2903" y="265"/>
                  <a:pt x="2964" y="167"/>
                  <a:pt x="3039" y="182"/>
                </a:cubicBezTo>
                <a:cubicBezTo>
                  <a:pt x="3114" y="197"/>
                  <a:pt x="3251" y="340"/>
                  <a:pt x="3311" y="363"/>
                </a:cubicBezTo>
                <a:cubicBezTo>
                  <a:pt x="3371" y="386"/>
                  <a:pt x="3357" y="295"/>
                  <a:pt x="3402" y="318"/>
                </a:cubicBezTo>
                <a:cubicBezTo>
                  <a:pt x="3447" y="341"/>
                  <a:pt x="3515" y="461"/>
                  <a:pt x="3583" y="499"/>
                </a:cubicBezTo>
                <a:cubicBezTo>
                  <a:pt x="3651" y="537"/>
                  <a:pt x="3704" y="559"/>
                  <a:pt x="3810" y="544"/>
                </a:cubicBezTo>
                <a:cubicBezTo>
                  <a:pt x="3916" y="529"/>
                  <a:pt x="4121" y="461"/>
                  <a:pt x="4219" y="408"/>
                </a:cubicBezTo>
                <a:cubicBezTo>
                  <a:pt x="4317" y="355"/>
                  <a:pt x="4347" y="242"/>
                  <a:pt x="4400" y="227"/>
                </a:cubicBezTo>
                <a:cubicBezTo>
                  <a:pt x="4453" y="212"/>
                  <a:pt x="4491" y="318"/>
                  <a:pt x="4536" y="318"/>
                </a:cubicBezTo>
                <a:cubicBezTo>
                  <a:pt x="4581" y="318"/>
                  <a:pt x="4619" y="265"/>
                  <a:pt x="4672" y="227"/>
                </a:cubicBezTo>
                <a:cubicBezTo>
                  <a:pt x="4725" y="189"/>
                  <a:pt x="4794" y="91"/>
                  <a:pt x="4854" y="91"/>
                </a:cubicBezTo>
                <a:cubicBezTo>
                  <a:pt x="4914" y="91"/>
                  <a:pt x="4990" y="220"/>
                  <a:pt x="5035" y="227"/>
                </a:cubicBezTo>
                <a:cubicBezTo>
                  <a:pt x="5080" y="234"/>
                  <a:pt x="5096" y="159"/>
                  <a:pt x="5126" y="136"/>
                </a:cubicBezTo>
                <a:cubicBezTo>
                  <a:pt x="5156" y="113"/>
                  <a:pt x="5171" y="76"/>
                  <a:pt x="5216" y="91"/>
                </a:cubicBezTo>
                <a:cubicBezTo>
                  <a:pt x="5261" y="106"/>
                  <a:pt x="5345" y="204"/>
                  <a:pt x="5398" y="227"/>
                </a:cubicBezTo>
                <a:cubicBezTo>
                  <a:pt x="5451" y="250"/>
                  <a:pt x="5519" y="227"/>
                  <a:pt x="5534" y="22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4106" name="Picture 194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914" y="2061592"/>
            <a:ext cx="381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107" name="AutoShape 1947"/>
          <p:cNvSpPr>
            <a:spLocks noChangeArrowheads="1"/>
          </p:cNvSpPr>
          <p:nvPr/>
        </p:nvSpPr>
        <p:spPr bwMode="auto">
          <a:xfrm>
            <a:off x="8172450" y="1737643"/>
            <a:ext cx="360363" cy="3603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23" name="Text Box 1963"/>
          <p:cNvSpPr txBox="1">
            <a:spLocks noChangeArrowheads="1"/>
          </p:cNvSpPr>
          <p:nvPr/>
        </p:nvSpPr>
        <p:spPr bwMode="auto">
          <a:xfrm>
            <a:off x="2590100" y="5659619"/>
            <a:ext cx="8642350" cy="5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1400" b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Получение профиля </a:t>
            </a:r>
            <a:r>
              <a:rPr lang="ru-RU" sz="1400" b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чувствительности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400" b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Задание уровня срабатывания</a:t>
            </a:r>
            <a:endParaRPr lang="ru-RU" sz="1400" b="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864" name="Text Box 1964"/>
          <p:cNvSpPr txBox="1">
            <a:spLocks noChangeArrowheads="1"/>
          </p:cNvSpPr>
          <p:nvPr/>
        </p:nvSpPr>
        <p:spPr bwMode="auto">
          <a:xfrm rot="16200000">
            <a:off x="-824706" y="4559263"/>
            <a:ext cx="183515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сигнала, </a:t>
            </a:r>
            <a:r>
              <a: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dB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865" name="Text Box 1965"/>
          <p:cNvSpPr txBox="1">
            <a:spLocks noChangeArrowheads="1"/>
          </p:cNvSpPr>
          <p:nvPr/>
        </p:nvSpPr>
        <p:spPr bwMode="auto">
          <a:xfrm>
            <a:off x="7614443" y="5669482"/>
            <a:ext cx="1476375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Точка участка, м</a:t>
            </a:r>
          </a:p>
        </p:txBody>
      </p:sp>
      <p:sp>
        <p:nvSpPr>
          <p:cNvPr id="31866" name="Freeform 1967"/>
          <p:cNvSpPr>
            <a:spLocks/>
          </p:cNvSpPr>
          <p:nvPr/>
        </p:nvSpPr>
        <p:spPr bwMode="auto">
          <a:xfrm flipH="1">
            <a:off x="7343775" y="1810767"/>
            <a:ext cx="504825" cy="1655762"/>
          </a:xfrm>
          <a:custGeom>
            <a:avLst/>
            <a:gdLst>
              <a:gd name="T0" fmla="*/ 0 w 590"/>
              <a:gd name="T1" fmla="*/ 0 h 1496"/>
              <a:gd name="T2" fmla="*/ 0 w 590"/>
              <a:gd name="T3" fmla="*/ 1655762 h 1496"/>
              <a:gd name="T4" fmla="*/ 504825 w 590"/>
              <a:gd name="T5" fmla="*/ 1655762 h 1496"/>
              <a:gd name="T6" fmla="*/ 0 60000 65536"/>
              <a:gd name="T7" fmla="*/ 0 60000 65536"/>
              <a:gd name="T8" fmla="*/ 0 60000 65536"/>
              <a:gd name="T9" fmla="*/ 0 w 590"/>
              <a:gd name="T10" fmla="*/ 0 h 1496"/>
              <a:gd name="T11" fmla="*/ 590 w 590"/>
              <a:gd name="T12" fmla="*/ 1496 h 1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496">
                <a:moveTo>
                  <a:pt x="0" y="0"/>
                </a:moveTo>
                <a:lnTo>
                  <a:pt x="0" y="1496"/>
                </a:lnTo>
                <a:lnTo>
                  <a:pt x="590" y="149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867" name="Picture 1968" descr="Genesys Standalone"/>
          <p:cNvPicPr>
            <a:picLocks noChangeAspect="1" noChangeArrowheads="1"/>
          </p:cNvPicPr>
          <p:nvPr/>
        </p:nvPicPr>
        <p:blipFill>
          <a:blip r:embed="rId8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51505" r="70480" b="22693"/>
          <a:stretch>
            <a:fillRect/>
          </a:stretch>
        </p:blipFill>
        <p:spPr bwMode="auto">
          <a:xfrm>
            <a:off x="6799263" y="2993454"/>
            <a:ext cx="5810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4" name="Freeform 1955"/>
          <p:cNvSpPr>
            <a:spLocks/>
          </p:cNvSpPr>
          <p:nvPr/>
        </p:nvSpPr>
        <p:spPr bwMode="auto">
          <a:xfrm>
            <a:off x="179388" y="4004692"/>
            <a:ext cx="3676650" cy="619125"/>
          </a:xfrm>
          <a:custGeom>
            <a:avLst/>
            <a:gdLst>
              <a:gd name="T0" fmla="*/ 0 w 2316"/>
              <a:gd name="T1" fmla="*/ 325438 h 390"/>
              <a:gd name="T2" fmla="*/ 361950 w 2316"/>
              <a:gd name="T3" fmla="*/ 196850 h 390"/>
              <a:gd name="T4" fmla="*/ 795338 w 2316"/>
              <a:gd name="T5" fmla="*/ 439738 h 390"/>
              <a:gd name="T6" fmla="*/ 1409700 w 2316"/>
              <a:gd name="T7" fmla="*/ 1588 h 390"/>
              <a:gd name="T8" fmla="*/ 1938338 w 2316"/>
              <a:gd name="T9" fmla="*/ 431800 h 390"/>
              <a:gd name="T10" fmla="*/ 2209800 w 2316"/>
              <a:gd name="T11" fmla="*/ 273050 h 390"/>
              <a:gd name="T12" fmla="*/ 2662238 w 2316"/>
              <a:gd name="T13" fmla="*/ 82550 h 390"/>
              <a:gd name="T14" fmla="*/ 3100388 w 2316"/>
              <a:gd name="T15" fmla="*/ 320675 h 390"/>
              <a:gd name="T16" fmla="*/ 3240088 w 2316"/>
              <a:gd name="T17" fmla="*/ 257175 h 390"/>
              <a:gd name="T18" fmla="*/ 3503613 w 2316"/>
              <a:gd name="T19" fmla="*/ 536575 h 390"/>
              <a:gd name="T20" fmla="*/ 3676650 w 2316"/>
              <a:gd name="T21" fmla="*/ 619125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16"/>
              <a:gd name="T34" fmla="*/ 0 h 390"/>
              <a:gd name="T35" fmla="*/ 2316 w 2316"/>
              <a:gd name="T36" fmla="*/ 390 h 3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16" h="390">
                <a:moveTo>
                  <a:pt x="0" y="205"/>
                </a:moveTo>
                <a:cubicBezTo>
                  <a:pt x="38" y="191"/>
                  <a:pt x="145" y="112"/>
                  <a:pt x="228" y="124"/>
                </a:cubicBezTo>
                <a:cubicBezTo>
                  <a:pt x="311" y="136"/>
                  <a:pt x="391" y="297"/>
                  <a:pt x="501" y="277"/>
                </a:cubicBezTo>
                <a:cubicBezTo>
                  <a:pt x="611" y="257"/>
                  <a:pt x="768" y="2"/>
                  <a:pt x="888" y="1"/>
                </a:cubicBezTo>
                <a:cubicBezTo>
                  <a:pt x="1008" y="0"/>
                  <a:pt x="1137" y="244"/>
                  <a:pt x="1221" y="272"/>
                </a:cubicBezTo>
                <a:cubicBezTo>
                  <a:pt x="1305" y="300"/>
                  <a:pt x="1316" y="209"/>
                  <a:pt x="1392" y="172"/>
                </a:cubicBezTo>
                <a:cubicBezTo>
                  <a:pt x="1468" y="135"/>
                  <a:pt x="1583" y="47"/>
                  <a:pt x="1677" y="52"/>
                </a:cubicBezTo>
                <a:cubicBezTo>
                  <a:pt x="1771" y="57"/>
                  <a:pt x="1892" y="184"/>
                  <a:pt x="1953" y="202"/>
                </a:cubicBezTo>
                <a:cubicBezTo>
                  <a:pt x="2014" y="220"/>
                  <a:pt x="1999" y="139"/>
                  <a:pt x="2041" y="162"/>
                </a:cubicBezTo>
                <a:cubicBezTo>
                  <a:pt x="2083" y="185"/>
                  <a:pt x="2161" y="300"/>
                  <a:pt x="2207" y="338"/>
                </a:cubicBezTo>
                <a:cubicBezTo>
                  <a:pt x="2253" y="376"/>
                  <a:pt x="2293" y="379"/>
                  <a:pt x="2316" y="39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5" name="Freeform 1957"/>
          <p:cNvSpPr>
            <a:spLocks/>
          </p:cNvSpPr>
          <p:nvPr/>
        </p:nvSpPr>
        <p:spPr bwMode="auto">
          <a:xfrm>
            <a:off x="6591300" y="4068192"/>
            <a:ext cx="2373313" cy="528637"/>
          </a:xfrm>
          <a:custGeom>
            <a:avLst/>
            <a:gdLst>
              <a:gd name="T0" fmla="*/ 0 w 1495"/>
              <a:gd name="T1" fmla="*/ 528637 h 333"/>
              <a:gd name="T2" fmla="*/ 141288 w 1495"/>
              <a:gd name="T3" fmla="*/ 484187 h 333"/>
              <a:gd name="T4" fmla="*/ 336550 w 1495"/>
              <a:gd name="T5" fmla="*/ 406400 h 333"/>
              <a:gd name="T6" fmla="*/ 484188 w 1495"/>
              <a:gd name="T7" fmla="*/ 257175 h 333"/>
              <a:gd name="T8" fmla="*/ 598488 w 1495"/>
              <a:gd name="T9" fmla="*/ 188912 h 333"/>
              <a:gd name="T10" fmla="*/ 731838 w 1495"/>
              <a:gd name="T11" fmla="*/ 288925 h 333"/>
              <a:gd name="T12" fmla="*/ 823913 w 1495"/>
              <a:gd name="T13" fmla="*/ 307975 h 333"/>
              <a:gd name="T14" fmla="*/ 1004888 w 1495"/>
              <a:gd name="T15" fmla="*/ 196850 h 333"/>
              <a:gd name="T16" fmla="*/ 1195388 w 1495"/>
              <a:gd name="T17" fmla="*/ 52387 h 333"/>
              <a:gd name="T18" fmla="*/ 1333500 w 1495"/>
              <a:gd name="T19" fmla="*/ 30162 h 333"/>
              <a:gd name="T20" fmla="*/ 1509713 w 1495"/>
              <a:gd name="T21" fmla="*/ 160337 h 333"/>
              <a:gd name="T22" fmla="*/ 1609725 w 1495"/>
              <a:gd name="T23" fmla="*/ 190500 h 333"/>
              <a:gd name="T24" fmla="*/ 1717675 w 1495"/>
              <a:gd name="T25" fmla="*/ 84137 h 333"/>
              <a:gd name="T26" fmla="*/ 1857375 w 1495"/>
              <a:gd name="T27" fmla="*/ 17462 h 333"/>
              <a:gd name="T28" fmla="*/ 2143125 w 1495"/>
              <a:gd name="T29" fmla="*/ 188912 h 333"/>
              <a:gd name="T30" fmla="*/ 2274888 w 1495"/>
              <a:gd name="T31" fmla="*/ 204787 h 333"/>
              <a:gd name="T32" fmla="*/ 2373313 w 1495"/>
              <a:gd name="T33" fmla="*/ 196850 h 3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95"/>
              <a:gd name="T52" fmla="*/ 0 h 333"/>
              <a:gd name="T53" fmla="*/ 1495 w 1495"/>
              <a:gd name="T54" fmla="*/ 333 h 3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95" h="333">
                <a:moveTo>
                  <a:pt x="0" y="333"/>
                </a:moveTo>
                <a:cubicBezTo>
                  <a:pt x="14" y="328"/>
                  <a:pt x="54" y="318"/>
                  <a:pt x="89" y="305"/>
                </a:cubicBezTo>
                <a:cubicBezTo>
                  <a:pt x="124" y="292"/>
                  <a:pt x="176" y="280"/>
                  <a:pt x="212" y="256"/>
                </a:cubicBezTo>
                <a:cubicBezTo>
                  <a:pt x="248" y="232"/>
                  <a:pt x="278" y="185"/>
                  <a:pt x="305" y="162"/>
                </a:cubicBezTo>
                <a:cubicBezTo>
                  <a:pt x="332" y="139"/>
                  <a:pt x="351" y="116"/>
                  <a:pt x="377" y="119"/>
                </a:cubicBezTo>
                <a:cubicBezTo>
                  <a:pt x="403" y="122"/>
                  <a:pt x="437" y="170"/>
                  <a:pt x="461" y="182"/>
                </a:cubicBezTo>
                <a:cubicBezTo>
                  <a:pt x="485" y="194"/>
                  <a:pt x="490" y="204"/>
                  <a:pt x="519" y="194"/>
                </a:cubicBezTo>
                <a:cubicBezTo>
                  <a:pt x="548" y="184"/>
                  <a:pt x="594" y="151"/>
                  <a:pt x="633" y="124"/>
                </a:cubicBezTo>
                <a:cubicBezTo>
                  <a:pt x="672" y="97"/>
                  <a:pt x="718" y="51"/>
                  <a:pt x="753" y="33"/>
                </a:cubicBezTo>
                <a:cubicBezTo>
                  <a:pt x="788" y="15"/>
                  <a:pt x="807" y="8"/>
                  <a:pt x="840" y="19"/>
                </a:cubicBezTo>
                <a:cubicBezTo>
                  <a:pt x="873" y="30"/>
                  <a:pt x="922" y="84"/>
                  <a:pt x="951" y="101"/>
                </a:cubicBezTo>
                <a:cubicBezTo>
                  <a:pt x="980" y="118"/>
                  <a:pt x="992" y="128"/>
                  <a:pt x="1014" y="120"/>
                </a:cubicBezTo>
                <a:cubicBezTo>
                  <a:pt x="1036" y="112"/>
                  <a:pt x="1056" y="71"/>
                  <a:pt x="1082" y="53"/>
                </a:cubicBezTo>
                <a:cubicBezTo>
                  <a:pt x="1108" y="35"/>
                  <a:pt x="1125" y="0"/>
                  <a:pt x="1170" y="11"/>
                </a:cubicBezTo>
                <a:cubicBezTo>
                  <a:pt x="1215" y="22"/>
                  <a:pt x="1306" y="99"/>
                  <a:pt x="1350" y="119"/>
                </a:cubicBezTo>
                <a:cubicBezTo>
                  <a:pt x="1394" y="139"/>
                  <a:pt x="1409" y="128"/>
                  <a:pt x="1433" y="129"/>
                </a:cubicBezTo>
                <a:cubicBezTo>
                  <a:pt x="1457" y="130"/>
                  <a:pt x="1482" y="125"/>
                  <a:pt x="1495" y="12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6" name="Freeform 1950"/>
          <p:cNvSpPr>
            <a:spLocks/>
          </p:cNvSpPr>
          <p:nvPr/>
        </p:nvSpPr>
        <p:spPr bwMode="auto">
          <a:xfrm>
            <a:off x="3856038" y="4553967"/>
            <a:ext cx="500062" cy="136525"/>
          </a:xfrm>
          <a:custGeom>
            <a:avLst/>
            <a:gdLst>
              <a:gd name="T0" fmla="*/ 0 w 315"/>
              <a:gd name="T1" fmla="*/ 71438 h 86"/>
              <a:gd name="T2" fmla="*/ 225425 w 315"/>
              <a:gd name="T3" fmla="*/ 125413 h 86"/>
              <a:gd name="T4" fmla="*/ 500062 w 315"/>
              <a:gd name="T5" fmla="*/ 0 h 86"/>
              <a:gd name="T6" fmla="*/ 0 60000 65536"/>
              <a:gd name="T7" fmla="*/ 0 60000 65536"/>
              <a:gd name="T8" fmla="*/ 0 60000 65536"/>
              <a:gd name="T9" fmla="*/ 0 w 315"/>
              <a:gd name="T10" fmla="*/ 0 h 86"/>
              <a:gd name="T11" fmla="*/ 315 w 315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" h="86">
                <a:moveTo>
                  <a:pt x="0" y="45"/>
                </a:moveTo>
                <a:cubicBezTo>
                  <a:pt x="24" y="50"/>
                  <a:pt x="90" y="86"/>
                  <a:pt x="142" y="79"/>
                </a:cubicBezTo>
                <a:cubicBezTo>
                  <a:pt x="194" y="72"/>
                  <a:pt x="279" y="16"/>
                  <a:pt x="31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7" name="Freeform 1956"/>
          <p:cNvSpPr>
            <a:spLocks/>
          </p:cNvSpPr>
          <p:nvPr/>
        </p:nvSpPr>
        <p:spPr bwMode="auto">
          <a:xfrm>
            <a:off x="4356100" y="4187254"/>
            <a:ext cx="1514475" cy="428625"/>
          </a:xfrm>
          <a:custGeom>
            <a:avLst/>
            <a:gdLst>
              <a:gd name="T0" fmla="*/ 0 w 954"/>
              <a:gd name="T1" fmla="*/ 360363 h 270"/>
              <a:gd name="T2" fmla="*/ 95250 w 954"/>
              <a:gd name="T3" fmla="*/ 276225 h 270"/>
              <a:gd name="T4" fmla="*/ 153988 w 954"/>
              <a:gd name="T5" fmla="*/ 177800 h 270"/>
              <a:gd name="T6" fmla="*/ 220663 w 954"/>
              <a:gd name="T7" fmla="*/ 63500 h 270"/>
              <a:gd name="T8" fmla="*/ 358775 w 954"/>
              <a:gd name="T9" fmla="*/ 123825 h 270"/>
              <a:gd name="T10" fmla="*/ 468313 w 954"/>
              <a:gd name="T11" fmla="*/ 61913 h 270"/>
              <a:gd name="T12" fmla="*/ 628650 w 954"/>
              <a:gd name="T13" fmla="*/ 1588 h 270"/>
              <a:gd name="T14" fmla="*/ 796925 w 954"/>
              <a:gd name="T15" fmla="*/ 73025 h 270"/>
              <a:gd name="T16" fmla="*/ 904875 w 954"/>
              <a:gd name="T17" fmla="*/ 139700 h 270"/>
              <a:gd name="T18" fmla="*/ 1090613 w 954"/>
              <a:gd name="T19" fmla="*/ 244475 h 270"/>
              <a:gd name="T20" fmla="*/ 1162050 w 954"/>
              <a:gd name="T21" fmla="*/ 211138 h 270"/>
              <a:gd name="T22" fmla="*/ 1211263 w 954"/>
              <a:gd name="T23" fmla="*/ 180975 h 270"/>
              <a:gd name="T24" fmla="*/ 1368425 w 954"/>
              <a:gd name="T25" fmla="*/ 300038 h 270"/>
              <a:gd name="T26" fmla="*/ 1454150 w 954"/>
              <a:gd name="T27" fmla="*/ 381000 h 270"/>
              <a:gd name="T28" fmla="*/ 1514475 w 954"/>
              <a:gd name="T29" fmla="*/ 428625 h 2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54"/>
              <a:gd name="T46" fmla="*/ 0 h 270"/>
              <a:gd name="T47" fmla="*/ 954 w 954"/>
              <a:gd name="T48" fmla="*/ 270 h 2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54" h="270">
                <a:moveTo>
                  <a:pt x="0" y="227"/>
                </a:moveTo>
                <a:cubicBezTo>
                  <a:pt x="10" y="218"/>
                  <a:pt x="44" y="193"/>
                  <a:pt x="60" y="174"/>
                </a:cubicBezTo>
                <a:cubicBezTo>
                  <a:pt x="76" y="155"/>
                  <a:pt x="84" y="134"/>
                  <a:pt x="97" y="112"/>
                </a:cubicBezTo>
                <a:cubicBezTo>
                  <a:pt x="110" y="90"/>
                  <a:pt x="118" y="46"/>
                  <a:pt x="139" y="40"/>
                </a:cubicBezTo>
                <a:cubicBezTo>
                  <a:pt x="160" y="34"/>
                  <a:pt x="200" y="78"/>
                  <a:pt x="226" y="78"/>
                </a:cubicBezTo>
                <a:cubicBezTo>
                  <a:pt x="252" y="78"/>
                  <a:pt x="267" y="52"/>
                  <a:pt x="295" y="39"/>
                </a:cubicBezTo>
                <a:cubicBezTo>
                  <a:pt x="323" y="26"/>
                  <a:pt x="362" y="0"/>
                  <a:pt x="396" y="1"/>
                </a:cubicBezTo>
                <a:cubicBezTo>
                  <a:pt x="430" y="2"/>
                  <a:pt x="473" y="31"/>
                  <a:pt x="502" y="46"/>
                </a:cubicBezTo>
                <a:cubicBezTo>
                  <a:pt x="531" y="61"/>
                  <a:pt x="539" y="70"/>
                  <a:pt x="570" y="88"/>
                </a:cubicBezTo>
                <a:cubicBezTo>
                  <a:pt x="601" y="106"/>
                  <a:pt x="660" y="147"/>
                  <a:pt x="687" y="154"/>
                </a:cubicBezTo>
                <a:cubicBezTo>
                  <a:pt x="714" y="161"/>
                  <a:pt x="719" y="140"/>
                  <a:pt x="732" y="133"/>
                </a:cubicBezTo>
                <a:cubicBezTo>
                  <a:pt x="745" y="126"/>
                  <a:pt x="741" y="105"/>
                  <a:pt x="763" y="114"/>
                </a:cubicBezTo>
                <a:cubicBezTo>
                  <a:pt x="785" y="123"/>
                  <a:pt x="836" y="168"/>
                  <a:pt x="862" y="189"/>
                </a:cubicBezTo>
                <a:cubicBezTo>
                  <a:pt x="888" y="210"/>
                  <a:pt x="901" y="227"/>
                  <a:pt x="916" y="240"/>
                </a:cubicBezTo>
                <a:cubicBezTo>
                  <a:pt x="931" y="253"/>
                  <a:pt x="946" y="264"/>
                  <a:pt x="954" y="27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8" name="Freeform 1952"/>
          <p:cNvSpPr>
            <a:spLocks/>
          </p:cNvSpPr>
          <p:nvPr/>
        </p:nvSpPr>
        <p:spPr bwMode="auto">
          <a:xfrm>
            <a:off x="5870575" y="4600004"/>
            <a:ext cx="719138" cy="88900"/>
          </a:xfrm>
          <a:custGeom>
            <a:avLst/>
            <a:gdLst>
              <a:gd name="T0" fmla="*/ 0 w 453"/>
              <a:gd name="T1" fmla="*/ 23813 h 56"/>
              <a:gd name="T2" fmla="*/ 287338 w 453"/>
              <a:gd name="T3" fmla="*/ 85725 h 56"/>
              <a:gd name="T4" fmla="*/ 719138 w 453"/>
              <a:gd name="T5" fmla="*/ 0 h 56"/>
              <a:gd name="T6" fmla="*/ 0 60000 65536"/>
              <a:gd name="T7" fmla="*/ 0 60000 65536"/>
              <a:gd name="T8" fmla="*/ 0 60000 65536"/>
              <a:gd name="T9" fmla="*/ 0 w 453"/>
              <a:gd name="T10" fmla="*/ 0 h 56"/>
              <a:gd name="T11" fmla="*/ 453 w 453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56">
                <a:moveTo>
                  <a:pt x="0" y="15"/>
                </a:moveTo>
                <a:cubicBezTo>
                  <a:pt x="30" y="21"/>
                  <a:pt x="106" y="56"/>
                  <a:pt x="181" y="54"/>
                </a:cubicBezTo>
                <a:cubicBezTo>
                  <a:pt x="256" y="52"/>
                  <a:pt x="396" y="11"/>
                  <a:pt x="45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0" name="Прямоугольник с двумя скругленными соседними углами 919"/>
          <p:cNvSpPr/>
          <p:nvPr/>
        </p:nvSpPr>
        <p:spPr>
          <a:xfrm rot="10800000">
            <a:off x="446417" y="-4"/>
            <a:ext cx="6501846" cy="836716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1" name="TextBox 920"/>
          <p:cNvSpPr txBox="1"/>
          <p:nvPr/>
        </p:nvSpPr>
        <p:spPr>
          <a:xfrm>
            <a:off x="467544" y="159023"/>
            <a:ext cx="640871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Принципы построения и работы системы</a:t>
            </a:r>
          </a:p>
        </p:txBody>
      </p:sp>
      <p:sp>
        <p:nvSpPr>
          <p:cNvPr id="922" name="Прямоугольник с двумя скругленными соседними углами 921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3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" name="Стрелка вправо 923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5" name="Стрелка вправо 924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6" name="Прямоугольник с двумя скругленными соседними углами 925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7" name="TextBox 926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8" name="Прямоугольник с двумя скругленными соседними углами 927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9" name="Прямоугольник с двумя скругленными соседними углами 928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1" name="Прямоугольник с двумя скругленными соседними углами 930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5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" grpId="0" animBg="1"/>
      <p:bldP spid="921" grpId="0"/>
      <p:bldP spid="922" grpId="0" animBg="1"/>
      <p:bldP spid="924" grpId="0" animBg="1"/>
      <p:bldP spid="9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Без 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747464"/>
            <a:ext cx="10513168" cy="82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446420" y="-4"/>
            <a:ext cx="2613407" cy="1052740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995805"/>
            <a:ext cx="7200800" cy="283154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КОРПОРАЦИЯ ПЕНТАКОН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группа компаний, работающих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1995 года в сфере современных технологий обеспечения безопасности. Головной офис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Корпорации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расположен в Санкт-Петербурге.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Корпорация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имеет представительства в городах Москва, Владивосток, Смоленск, Ташкент. Общая численность сотрудников – более 200 человек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sz="16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КОРПОРАЦИЯ ПЕНТАКОН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предлагает своим клиентам самые передовые решения в области технических средств безопасности, высочайший уровень оказываемых услуг и качество предоставляемой продукции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7185" y="260647"/>
            <a:ext cx="1944216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61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Кто мы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трелка вправо 8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Picture 6" descr="R:\Логотип_Подпись\логотип1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72" y="3989784"/>
            <a:ext cx="39433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86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6668"/>
            <a:ext cx="7191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6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66304"/>
            <a:ext cx="6477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66304"/>
            <a:ext cx="669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13793"/>
            <a:ext cx="863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7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13793"/>
            <a:ext cx="863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87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413793"/>
            <a:ext cx="863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87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0768"/>
            <a:ext cx="863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87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40768"/>
            <a:ext cx="863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87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0768"/>
            <a:ext cx="100806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87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0768"/>
            <a:ext cx="10080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87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0768"/>
            <a:ext cx="10080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87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340768"/>
            <a:ext cx="10080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Freeform 878"/>
          <p:cNvSpPr>
            <a:spLocks/>
          </p:cNvSpPr>
          <p:nvPr/>
        </p:nvSpPr>
        <p:spPr bwMode="auto">
          <a:xfrm>
            <a:off x="395288" y="1810767"/>
            <a:ext cx="936625" cy="71437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1437 h 45"/>
              <a:gd name="T4" fmla="*/ 936625 w 454"/>
              <a:gd name="T5" fmla="*/ 71437 h 45"/>
              <a:gd name="T6" fmla="*/ 936625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1" name="Freeform 879"/>
          <p:cNvSpPr>
            <a:spLocks/>
          </p:cNvSpPr>
          <p:nvPr/>
        </p:nvSpPr>
        <p:spPr bwMode="auto">
          <a:xfrm>
            <a:off x="1403350" y="1810767"/>
            <a:ext cx="1008063" cy="71437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1437 h 45"/>
              <a:gd name="T4" fmla="*/ 1008063 w 454"/>
              <a:gd name="T5" fmla="*/ 71437 h 45"/>
              <a:gd name="T6" fmla="*/ 1008063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2" name="Freeform 880"/>
          <p:cNvSpPr>
            <a:spLocks/>
          </p:cNvSpPr>
          <p:nvPr/>
        </p:nvSpPr>
        <p:spPr bwMode="auto">
          <a:xfrm>
            <a:off x="2484438" y="1810767"/>
            <a:ext cx="1008062" cy="71437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1437 h 45"/>
              <a:gd name="T4" fmla="*/ 1008062 w 454"/>
              <a:gd name="T5" fmla="*/ 71437 h 45"/>
              <a:gd name="T6" fmla="*/ 1008062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Freeform 881"/>
          <p:cNvSpPr>
            <a:spLocks/>
          </p:cNvSpPr>
          <p:nvPr/>
        </p:nvSpPr>
        <p:spPr bwMode="auto">
          <a:xfrm>
            <a:off x="4643438" y="1810767"/>
            <a:ext cx="1008062" cy="71437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1437 h 45"/>
              <a:gd name="T4" fmla="*/ 1008062 w 454"/>
              <a:gd name="T5" fmla="*/ 71437 h 45"/>
              <a:gd name="T6" fmla="*/ 1008062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4" name="Freeform 882"/>
          <p:cNvSpPr>
            <a:spLocks/>
          </p:cNvSpPr>
          <p:nvPr/>
        </p:nvSpPr>
        <p:spPr bwMode="auto">
          <a:xfrm flipV="1">
            <a:off x="6804025" y="1556668"/>
            <a:ext cx="1008063" cy="73025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3025 h 45"/>
              <a:gd name="T4" fmla="*/ 1008063 w 454"/>
              <a:gd name="T5" fmla="*/ 73025 h 45"/>
              <a:gd name="T6" fmla="*/ 1008063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5" name="Freeform 883"/>
          <p:cNvSpPr>
            <a:spLocks/>
          </p:cNvSpPr>
          <p:nvPr/>
        </p:nvSpPr>
        <p:spPr bwMode="auto">
          <a:xfrm flipV="1">
            <a:off x="7885113" y="1556668"/>
            <a:ext cx="863600" cy="73025"/>
          </a:xfrm>
          <a:custGeom>
            <a:avLst/>
            <a:gdLst>
              <a:gd name="T0" fmla="*/ 0 w 454"/>
              <a:gd name="T1" fmla="*/ 0 h 45"/>
              <a:gd name="T2" fmla="*/ 0 w 454"/>
              <a:gd name="T3" fmla="*/ 73025 h 45"/>
              <a:gd name="T4" fmla="*/ 863600 w 454"/>
              <a:gd name="T5" fmla="*/ 73025 h 45"/>
              <a:gd name="T6" fmla="*/ 863600 w 454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45"/>
              <a:gd name="T14" fmla="*/ 454 w 454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45">
                <a:moveTo>
                  <a:pt x="0" y="0"/>
                </a:moveTo>
                <a:lnTo>
                  <a:pt x="0" y="45"/>
                </a:lnTo>
                <a:lnTo>
                  <a:pt x="454" y="45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6" name="Freeform 884"/>
          <p:cNvSpPr>
            <a:spLocks/>
          </p:cNvSpPr>
          <p:nvPr/>
        </p:nvSpPr>
        <p:spPr bwMode="auto">
          <a:xfrm>
            <a:off x="3563938" y="1666304"/>
            <a:ext cx="647700" cy="360363"/>
          </a:xfrm>
          <a:custGeom>
            <a:avLst/>
            <a:gdLst>
              <a:gd name="T0" fmla="*/ 0 w 408"/>
              <a:gd name="T1" fmla="*/ 144463 h 227"/>
              <a:gd name="T2" fmla="*/ 0 w 408"/>
              <a:gd name="T3" fmla="*/ 215900 h 227"/>
              <a:gd name="T4" fmla="*/ 287338 w 408"/>
              <a:gd name="T5" fmla="*/ 215900 h 227"/>
              <a:gd name="T6" fmla="*/ 287338 w 408"/>
              <a:gd name="T7" fmla="*/ 360363 h 227"/>
              <a:gd name="T8" fmla="*/ 647700 w 408"/>
              <a:gd name="T9" fmla="*/ 360363 h 227"/>
              <a:gd name="T10" fmla="*/ 647700 w 408"/>
              <a:gd name="T11" fmla="*/ 0 h 227"/>
              <a:gd name="T12" fmla="*/ 360363 w 408"/>
              <a:gd name="T13" fmla="*/ 0 h 227"/>
              <a:gd name="T14" fmla="*/ 360363 w 408"/>
              <a:gd name="T15" fmla="*/ 360363 h 2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8"/>
              <a:gd name="T25" fmla="*/ 0 h 227"/>
              <a:gd name="T26" fmla="*/ 408 w 408"/>
              <a:gd name="T27" fmla="*/ 227 h 2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8" h="227">
                <a:moveTo>
                  <a:pt x="0" y="91"/>
                </a:moveTo>
                <a:lnTo>
                  <a:pt x="0" y="136"/>
                </a:lnTo>
                <a:lnTo>
                  <a:pt x="181" y="136"/>
                </a:lnTo>
                <a:lnTo>
                  <a:pt x="181" y="227"/>
                </a:lnTo>
                <a:lnTo>
                  <a:pt x="408" y="227"/>
                </a:lnTo>
                <a:lnTo>
                  <a:pt x="408" y="0"/>
                </a:lnTo>
                <a:lnTo>
                  <a:pt x="227" y="0"/>
                </a:lnTo>
                <a:lnTo>
                  <a:pt x="227" y="22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767" name="Freeform 885"/>
          <p:cNvSpPr>
            <a:spLocks/>
          </p:cNvSpPr>
          <p:nvPr/>
        </p:nvSpPr>
        <p:spPr bwMode="auto">
          <a:xfrm>
            <a:off x="3851275" y="2026667"/>
            <a:ext cx="504825" cy="71437"/>
          </a:xfrm>
          <a:custGeom>
            <a:avLst/>
            <a:gdLst>
              <a:gd name="T0" fmla="*/ 0 w 318"/>
              <a:gd name="T1" fmla="*/ 0 h 45"/>
              <a:gd name="T2" fmla="*/ 0 w 318"/>
              <a:gd name="T3" fmla="*/ 71437 h 45"/>
              <a:gd name="T4" fmla="*/ 504825 w 318"/>
              <a:gd name="T5" fmla="*/ 71437 h 45"/>
              <a:gd name="T6" fmla="*/ 504825 w 318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318"/>
              <a:gd name="T13" fmla="*/ 0 h 45"/>
              <a:gd name="T14" fmla="*/ 318 w 318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8" h="45">
                <a:moveTo>
                  <a:pt x="0" y="0"/>
                </a:moveTo>
                <a:lnTo>
                  <a:pt x="0" y="45"/>
                </a:lnTo>
                <a:lnTo>
                  <a:pt x="318" y="45"/>
                </a:lnTo>
                <a:lnTo>
                  <a:pt x="318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8" name="Freeform 886"/>
          <p:cNvSpPr>
            <a:spLocks/>
          </p:cNvSpPr>
          <p:nvPr/>
        </p:nvSpPr>
        <p:spPr bwMode="auto">
          <a:xfrm>
            <a:off x="4356100" y="1810767"/>
            <a:ext cx="215900" cy="215900"/>
          </a:xfrm>
          <a:custGeom>
            <a:avLst/>
            <a:gdLst>
              <a:gd name="T0" fmla="*/ 0 w 136"/>
              <a:gd name="T1" fmla="*/ 215900 h 136"/>
              <a:gd name="T2" fmla="*/ 0 w 136"/>
              <a:gd name="T3" fmla="*/ 71438 h 136"/>
              <a:gd name="T4" fmla="*/ 215900 w 136"/>
              <a:gd name="T5" fmla="*/ 71438 h 136"/>
              <a:gd name="T6" fmla="*/ 215900 w 136"/>
              <a:gd name="T7" fmla="*/ 0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36"/>
              <a:gd name="T14" fmla="*/ 136 w 136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36">
                <a:moveTo>
                  <a:pt x="0" y="136"/>
                </a:moveTo>
                <a:lnTo>
                  <a:pt x="0" y="45"/>
                </a:lnTo>
                <a:lnTo>
                  <a:pt x="136" y="45"/>
                </a:lnTo>
                <a:lnTo>
                  <a:pt x="13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9" name="Freeform 887"/>
          <p:cNvSpPr>
            <a:spLocks/>
          </p:cNvSpPr>
          <p:nvPr/>
        </p:nvSpPr>
        <p:spPr bwMode="auto">
          <a:xfrm>
            <a:off x="5724525" y="1737742"/>
            <a:ext cx="431800" cy="215900"/>
          </a:xfrm>
          <a:custGeom>
            <a:avLst/>
            <a:gdLst>
              <a:gd name="T0" fmla="*/ 0 w 272"/>
              <a:gd name="T1" fmla="*/ 73025 h 136"/>
              <a:gd name="T2" fmla="*/ 0 w 272"/>
              <a:gd name="T3" fmla="*/ 144463 h 136"/>
              <a:gd name="T4" fmla="*/ 142875 w 272"/>
              <a:gd name="T5" fmla="*/ 144463 h 136"/>
              <a:gd name="T6" fmla="*/ 142875 w 272"/>
              <a:gd name="T7" fmla="*/ 215900 h 136"/>
              <a:gd name="T8" fmla="*/ 431800 w 272"/>
              <a:gd name="T9" fmla="*/ 215900 h 136"/>
              <a:gd name="T10" fmla="*/ 431800 w 272"/>
              <a:gd name="T11" fmla="*/ 0 h 136"/>
              <a:gd name="T12" fmla="*/ 215900 w 272"/>
              <a:gd name="T13" fmla="*/ 0 h 136"/>
              <a:gd name="T14" fmla="*/ 215900 w 272"/>
              <a:gd name="T15" fmla="*/ 215900 h 1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2"/>
              <a:gd name="T25" fmla="*/ 0 h 136"/>
              <a:gd name="T26" fmla="*/ 272 w 272"/>
              <a:gd name="T27" fmla="*/ 136 h 1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2" h="136">
                <a:moveTo>
                  <a:pt x="0" y="46"/>
                </a:moveTo>
                <a:lnTo>
                  <a:pt x="0" y="91"/>
                </a:lnTo>
                <a:lnTo>
                  <a:pt x="90" y="91"/>
                </a:lnTo>
                <a:lnTo>
                  <a:pt x="90" y="136"/>
                </a:lnTo>
                <a:lnTo>
                  <a:pt x="272" y="136"/>
                </a:lnTo>
                <a:lnTo>
                  <a:pt x="272" y="0"/>
                </a:lnTo>
                <a:lnTo>
                  <a:pt x="136" y="0"/>
                </a:lnTo>
                <a:lnTo>
                  <a:pt x="136" y="13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0" name="Freeform 888"/>
          <p:cNvSpPr>
            <a:spLocks/>
          </p:cNvSpPr>
          <p:nvPr/>
        </p:nvSpPr>
        <p:spPr bwMode="auto">
          <a:xfrm flipH="1">
            <a:off x="6300788" y="1737742"/>
            <a:ext cx="431800" cy="215900"/>
          </a:xfrm>
          <a:custGeom>
            <a:avLst/>
            <a:gdLst>
              <a:gd name="T0" fmla="*/ 0 w 272"/>
              <a:gd name="T1" fmla="*/ 73025 h 136"/>
              <a:gd name="T2" fmla="*/ 0 w 272"/>
              <a:gd name="T3" fmla="*/ 144463 h 136"/>
              <a:gd name="T4" fmla="*/ 142875 w 272"/>
              <a:gd name="T5" fmla="*/ 144463 h 136"/>
              <a:gd name="T6" fmla="*/ 142875 w 272"/>
              <a:gd name="T7" fmla="*/ 215900 h 136"/>
              <a:gd name="T8" fmla="*/ 431800 w 272"/>
              <a:gd name="T9" fmla="*/ 215900 h 136"/>
              <a:gd name="T10" fmla="*/ 431800 w 272"/>
              <a:gd name="T11" fmla="*/ 0 h 136"/>
              <a:gd name="T12" fmla="*/ 215900 w 272"/>
              <a:gd name="T13" fmla="*/ 0 h 136"/>
              <a:gd name="T14" fmla="*/ 215900 w 272"/>
              <a:gd name="T15" fmla="*/ 215900 h 1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2"/>
              <a:gd name="T25" fmla="*/ 0 h 136"/>
              <a:gd name="T26" fmla="*/ 272 w 272"/>
              <a:gd name="T27" fmla="*/ 136 h 1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2" h="136">
                <a:moveTo>
                  <a:pt x="0" y="46"/>
                </a:moveTo>
                <a:lnTo>
                  <a:pt x="0" y="91"/>
                </a:lnTo>
                <a:lnTo>
                  <a:pt x="90" y="91"/>
                </a:lnTo>
                <a:lnTo>
                  <a:pt x="90" y="136"/>
                </a:lnTo>
                <a:lnTo>
                  <a:pt x="272" y="136"/>
                </a:lnTo>
                <a:lnTo>
                  <a:pt x="272" y="0"/>
                </a:lnTo>
                <a:lnTo>
                  <a:pt x="136" y="0"/>
                </a:lnTo>
                <a:lnTo>
                  <a:pt x="136" y="13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1" name="Freeform 889"/>
          <p:cNvSpPr>
            <a:spLocks/>
          </p:cNvSpPr>
          <p:nvPr/>
        </p:nvSpPr>
        <p:spPr bwMode="auto">
          <a:xfrm>
            <a:off x="5867400" y="1953642"/>
            <a:ext cx="720725" cy="144462"/>
          </a:xfrm>
          <a:custGeom>
            <a:avLst/>
            <a:gdLst>
              <a:gd name="T0" fmla="*/ 0 w 454"/>
              <a:gd name="T1" fmla="*/ 0 h 91"/>
              <a:gd name="T2" fmla="*/ 0 w 454"/>
              <a:gd name="T3" fmla="*/ 144462 h 91"/>
              <a:gd name="T4" fmla="*/ 720725 w 454"/>
              <a:gd name="T5" fmla="*/ 144462 h 91"/>
              <a:gd name="T6" fmla="*/ 720725 w 454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91"/>
              <a:gd name="T14" fmla="*/ 454 w 454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91">
                <a:moveTo>
                  <a:pt x="0" y="0"/>
                </a:moveTo>
                <a:lnTo>
                  <a:pt x="0" y="91"/>
                </a:lnTo>
                <a:lnTo>
                  <a:pt x="454" y="91"/>
                </a:lnTo>
                <a:lnTo>
                  <a:pt x="454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1772" name="Group 890"/>
          <p:cNvGrpSpPr>
            <a:grpSpLocks/>
          </p:cNvGrpSpPr>
          <p:nvPr/>
        </p:nvGrpSpPr>
        <p:grpSpPr bwMode="auto">
          <a:xfrm>
            <a:off x="215900" y="1666304"/>
            <a:ext cx="288925" cy="157163"/>
            <a:chOff x="2389" y="2545"/>
            <a:chExt cx="1280" cy="473"/>
          </a:xfrm>
        </p:grpSpPr>
        <p:sp>
          <p:nvSpPr>
            <p:cNvPr id="32580" name="Freeform 89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1" name="Line 89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2" name="Line 89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3" name="Freeform 89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4" name="Rectangle 89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5" name="Freeform 89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6" name="Freeform 89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7" name="Freeform 89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8" name="Rectangle 89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9" name="Freeform 90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0" name="Freeform 90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1" name="Freeform 90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2" name="Line 90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3" name="Line 90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4" name="Freeform 90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5" name="Freeform 90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6" name="Freeform 90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7" name="Freeform 90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8" name="Freeform 90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9" name="Freeform 91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0" name="Freeform 91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1" name="Freeform 91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2" name="Freeform 91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3" name="Freeform 91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4" name="Freeform 91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5" name="Line 91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6" name="Freeform 91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7" name="Freeform 91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8" name="Freeform 91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9" name="Freeform 92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0" name="Freeform 92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1" name="Freeform 92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2" name="Line 92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3" name="Freeform 92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4" name="Freeform 92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5" name="Freeform 92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6" name="Line 92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7" name="Line 92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8" name="Line 92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9" name="Line 93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0" name="Line 93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1" name="Line 93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2" name="Line 93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3" name="Line 93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4" name="Freeform 93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5" name="Line 93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6" name="Freeform 93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7" name="Line 93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8" name="Line 93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29" name="Freeform 94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0" name="Line 94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1" name="Line 94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2" name="Freeform 94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3" name="Line 94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4" name="Line 94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5" name="Freeform 94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6" name="Freeform 94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7" name="Freeform 94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8" name="Freeform 94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39" name="Line 95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0" name="Line 95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1" name="Line 95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2" name="Line 95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3" name="Line 95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4" name="Line 95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5" name="Freeform 95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6" name="Freeform 95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7" name="Freeform 95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8" name="Freeform 95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49" name="Freeform 96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0" name="Freeform 96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1" name="Freeform 96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2" name="Freeform 96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3" name="Freeform 96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4" name="Freeform 96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5" name="Freeform 96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6" name="Freeform 96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7" name="Freeform 96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8" name="Line 96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9" name="Line 97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0" name="Line 97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1" name="Line 97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2" name="Line 97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3" name="Line 97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4" name="Freeform 97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5" name="Freeform 97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6" name="Freeform 97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7" name="Freeform 97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8" name="Freeform 97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3" name="Group 980"/>
          <p:cNvGrpSpPr>
            <a:grpSpLocks/>
          </p:cNvGrpSpPr>
          <p:nvPr/>
        </p:nvGrpSpPr>
        <p:grpSpPr bwMode="auto">
          <a:xfrm>
            <a:off x="1223963" y="1666304"/>
            <a:ext cx="288925" cy="157163"/>
            <a:chOff x="2389" y="2545"/>
            <a:chExt cx="1280" cy="473"/>
          </a:xfrm>
        </p:grpSpPr>
        <p:sp>
          <p:nvSpPr>
            <p:cNvPr id="32491" name="Freeform 98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2" name="Line 98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3" name="Line 98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4" name="Freeform 98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5" name="Rectangle 98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6" name="Freeform 98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7" name="Freeform 98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8" name="Freeform 98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9" name="Rectangle 98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0" name="Freeform 99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1" name="Freeform 99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2" name="Freeform 99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3" name="Line 99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4" name="Line 99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5" name="Freeform 99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6" name="Freeform 99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7" name="Freeform 99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8" name="Freeform 99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09" name="Freeform 99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0" name="Freeform 100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1" name="Freeform 100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2" name="Freeform 100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3" name="Freeform 100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4" name="Freeform 100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5" name="Freeform 100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6" name="Line 100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7" name="Freeform 100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8" name="Freeform 100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19" name="Freeform 100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0" name="Freeform 101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1" name="Freeform 101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2" name="Freeform 101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3" name="Line 101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4" name="Freeform 101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5" name="Freeform 101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6" name="Freeform 101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7" name="Line 101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8" name="Line 101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29" name="Line 101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0" name="Line 102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1" name="Line 102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2" name="Line 102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3" name="Line 102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4" name="Line 102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5" name="Freeform 102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6" name="Line 102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7" name="Freeform 102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8" name="Line 102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39" name="Line 102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0" name="Freeform 103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1" name="Line 103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2" name="Line 103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3" name="Freeform 103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4" name="Line 103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5" name="Line 103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6" name="Freeform 103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7" name="Freeform 103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8" name="Freeform 103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49" name="Freeform 103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0" name="Line 104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1" name="Line 104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2" name="Line 104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3" name="Line 104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4" name="Line 104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5" name="Line 104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6" name="Freeform 104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7" name="Freeform 104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8" name="Freeform 104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59" name="Freeform 104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0" name="Freeform 105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1" name="Freeform 105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2" name="Freeform 105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3" name="Freeform 105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4" name="Freeform 105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5" name="Freeform 105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6" name="Freeform 105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7" name="Freeform 105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8" name="Freeform 105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69" name="Line 105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0" name="Line 106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1" name="Line 106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2" name="Line 106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3" name="Line 106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4" name="Line 106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5" name="Freeform 106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6" name="Freeform 106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7" name="Freeform 106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8" name="Freeform 106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79" name="Freeform 106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4" name="Group 1070"/>
          <p:cNvGrpSpPr>
            <a:grpSpLocks/>
          </p:cNvGrpSpPr>
          <p:nvPr/>
        </p:nvGrpSpPr>
        <p:grpSpPr bwMode="auto">
          <a:xfrm>
            <a:off x="2303463" y="1666304"/>
            <a:ext cx="288925" cy="157163"/>
            <a:chOff x="2389" y="2545"/>
            <a:chExt cx="1280" cy="473"/>
          </a:xfrm>
        </p:grpSpPr>
        <p:sp>
          <p:nvSpPr>
            <p:cNvPr id="32402" name="Freeform 107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3" name="Line 107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4" name="Line 107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5" name="Freeform 107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6" name="Rectangle 107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7" name="Freeform 107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8" name="Freeform 107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9" name="Freeform 107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0" name="Rectangle 107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1" name="Freeform 108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2" name="Freeform 108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3" name="Freeform 108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4" name="Line 108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5" name="Line 108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6" name="Freeform 108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7" name="Freeform 108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8" name="Freeform 108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19" name="Freeform 108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0" name="Freeform 108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1" name="Freeform 109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2" name="Freeform 109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3" name="Freeform 109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4" name="Freeform 109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5" name="Freeform 109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6" name="Freeform 109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7" name="Line 109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8" name="Freeform 109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29" name="Freeform 109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0" name="Freeform 109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1" name="Freeform 110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2" name="Freeform 110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3" name="Freeform 110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4" name="Line 110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5" name="Freeform 110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6" name="Freeform 110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7" name="Freeform 110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8" name="Line 110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39" name="Line 110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0" name="Line 110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1" name="Line 111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2" name="Line 111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3" name="Line 111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4" name="Line 111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5" name="Line 111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6" name="Freeform 111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7" name="Line 111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8" name="Freeform 111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49" name="Line 111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0" name="Line 111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1" name="Freeform 112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2" name="Line 112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3" name="Line 112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4" name="Freeform 112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5" name="Line 112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6" name="Line 112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7" name="Freeform 112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8" name="Freeform 112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59" name="Freeform 112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0" name="Freeform 112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1" name="Line 113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2" name="Line 113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3" name="Line 113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4" name="Line 113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5" name="Line 113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6" name="Line 113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7" name="Freeform 113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8" name="Freeform 113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69" name="Freeform 113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0" name="Freeform 113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1" name="Freeform 114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2" name="Freeform 114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3" name="Freeform 114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4" name="Freeform 114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5" name="Freeform 114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6" name="Freeform 114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7" name="Freeform 114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8" name="Freeform 114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79" name="Freeform 114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0" name="Line 114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1" name="Line 115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2" name="Line 115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3" name="Line 115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4" name="Line 115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5" name="Line 115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6" name="Freeform 115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7" name="Freeform 115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8" name="Freeform 115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89" name="Freeform 115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90" name="Freeform 115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5" name="Group 1160"/>
          <p:cNvGrpSpPr>
            <a:grpSpLocks/>
          </p:cNvGrpSpPr>
          <p:nvPr/>
        </p:nvGrpSpPr>
        <p:grpSpPr bwMode="auto">
          <a:xfrm>
            <a:off x="3384550" y="1666304"/>
            <a:ext cx="288925" cy="157163"/>
            <a:chOff x="2389" y="2545"/>
            <a:chExt cx="1280" cy="473"/>
          </a:xfrm>
        </p:grpSpPr>
        <p:sp>
          <p:nvSpPr>
            <p:cNvPr id="32313" name="Freeform 116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4" name="Line 116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5" name="Line 116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6" name="Freeform 116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7" name="Rectangle 116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8" name="Freeform 116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9" name="Freeform 116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0" name="Freeform 116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1" name="Rectangle 116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2" name="Freeform 117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3" name="Freeform 117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4" name="Freeform 117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5" name="Line 117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6" name="Line 117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7" name="Freeform 117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8" name="Freeform 117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9" name="Freeform 117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0" name="Freeform 117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1" name="Freeform 117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2" name="Freeform 118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3" name="Freeform 118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4" name="Freeform 118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5" name="Freeform 118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6" name="Freeform 118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7" name="Freeform 118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8" name="Line 118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9" name="Freeform 118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0" name="Freeform 118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1" name="Freeform 118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2" name="Freeform 119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3" name="Freeform 119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4" name="Freeform 119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5" name="Line 119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6" name="Freeform 119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7" name="Freeform 119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8" name="Freeform 119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49" name="Line 119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0" name="Line 119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1" name="Line 119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2" name="Line 120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3" name="Line 120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4" name="Line 120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5" name="Line 120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6" name="Line 120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7" name="Freeform 120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8" name="Line 120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59" name="Freeform 120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0" name="Line 120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1" name="Line 120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2" name="Freeform 121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3" name="Line 121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4" name="Line 121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5" name="Freeform 121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6" name="Line 121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7" name="Line 121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8" name="Freeform 121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69" name="Freeform 121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0" name="Freeform 121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1" name="Freeform 121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2" name="Line 122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3" name="Line 122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4" name="Line 122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5" name="Line 122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6" name="Line 122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7" name="Line 122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8" name="Freeform 122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79" name="Freeform 122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0" name="Freeform 122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1" name="Freeform 122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2" name="Freeform 123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3" name="Freeform 123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4" name="Freeform 123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5" name="Freeform 123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6" name="Freeform 123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7" name="Freeform 123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8" name="Freeform 123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89" name="Freeform 123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0" name="Freeform 123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1" name="Line 123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2" name="Line 124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3" name="Line 124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4" name="Line 124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5" name="Line 124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6" name="Line 124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7" name="Freeform 124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8" name="Freeform 124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99" name="Freeform 124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0" name="Freeform 124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401" name="Freeform 124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6" name="Group 1250"/>
          <p:cNvGrpSpPr>
            <a:grpSpLocks/>
          </p:cNvGrpSpPr>
          <p:nvPr/>
        </p:nvGrpSpPr>
        <p:grpSpPr bwMode="auto">
          <a:xfrm>
            <a:off x="4464050" y="1666304"/>
            <a:ext cx="288925" cy="157163"/>
            <a:chOff x="2389" y="2545"/>
            <a:chExt cx="1280" cy="473"/>
          </a:xfrm>
        </p:grpSpPr>
        <p:sp>
          <p:nvSpPr>
            <p:cNvPr id="32224" name="Freeform 125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5" name="Line 125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6" name="Line 125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7" name="Freeform 125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8" name="Rectangle 125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9" name="Freeform 125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0" name="Freeform 125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1" name="Freeform 125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2" name="Rectangle 125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3" name="Freeform 126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4" name="Freeform 126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5" name="Freeform 126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6" name="Line 126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7" name="Line 126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8" name="Freeform 126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9" name="Freeform 126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0" name="Freeform 126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1" name="Freeform 126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2" name="Freeform 126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3" name="Freeform 127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4" name="Freeform 127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5" name="Freeform 127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6" name="Freeform 127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7" name="Freeform 127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8" name="Freeform 127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9" name="Line 127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0" name="Freeform 127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1" name="Freeform 127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2" name="Freeform 127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3" name="Freeform 128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4" name="Freeform 128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5" name="Freeform 128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6" name="Line 128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7" name="Freeform 128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8" name="Freeform 128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9" name="Freeform 128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0" name="Line 128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1" name="Line 128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2" name="Line 128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3" name="Line 129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4" name="Line 129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5" name="Line 129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6" name="Line 129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7" name="Line 129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8" name="Freeform 129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69" name="Line 129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0" name="Freeform 129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1" name="Line 129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2" name="Line 129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3" name="Freeform 130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4" name="Line 130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5" name="Line 130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6" name="Freeform 130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7" name="Line 130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8" name="Line 130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79" name="Freeform 130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0" name="Freeform 130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1" name="Freeform 130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2" name="Freeform 130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3" name="Line 131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4" name="Line 131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5" name="Line 131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6" name="Line 131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7" name="Line 131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8" name="Line 131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89" name="Freeform 131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0" name="Freeform 131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1" name="Freeform 131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2" name="Freeform 131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3" name="Freeform 132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4" name="Freeform 132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5" name="Freeform 132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6" name="Freeform 132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7" name="Freeform 132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8" name="Freeform 132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99" name="Freeform 132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0" name="Freeform 132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1" name="Freeform 132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2" name="Line 132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3" name="Line 133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4" name="Line 133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5" name="Line 133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6" name="Line 133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7" name="Line 133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8" name="Freeform 133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9" name="Freeform 133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0" name="Freeform 133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1" name="Freeform 133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12" name="Freeform 133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7" name="Group 1340"/>
          <p:cNvGrpSpPr>
            <a:grpSpLocks/>
          </p:cNvGrpSpPr>
          <p:nvPr/>
        </p:nvGrpSpPr>
        <p:grpSpPr bwMode="auto">
          <a:xfrm>
            <a:off x="5543550" y="1666304"/>
            <a:ext cx="288925" cy="157163"/>
            <a:chOff x="2389" y="2545"/>
            <a:chExt cx="1280" cy="473"/>
          </a:xfrm>
        </p:grpSpPr>
        <p:sp>
          <p:nvSpPr>
            <p:cNvPr id="32135" name="Freeform 134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6" name="Line 134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7" name="Line 134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8" name="Freeform 134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9" name="Rectangle 134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0" name="Freeform 134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1" name="Freeform 134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2" name="Freeform 134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3" name="Rectangle 134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4" name="Freeform 135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5" name="Freeform 135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6" name="Freeform 135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7" name="Line 135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8" name="Line 135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49" name="Freeform 135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0" name="Freeform 135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1" name="Freeform 135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2" name="Freeform 135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3" name="Freeform 135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4" name="Freeform 136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5" name="Freeform 136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6" name="Freeform 136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7" name="Freeform 136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8" name="Freeform 136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9" name="Freeform 136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0" name="Line 136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1" name="Freeform 136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2" name="Freeform 136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3" name="Freeform 136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4" name="Freeform 137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5" name="Freeform 137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6" name="Freeform 137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7" name="Line 137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8" name="Freeform 137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69" name="Freeform 137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0" name="Freeform 137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1" name="Line 137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2" name="Line 137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3" name="Line 137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4" name="Line 138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5" name="Line 138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6" name="Line 138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7" name="Line 138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8" name="Line 138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79" name="Freeform 138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0" name="Line 138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1" name="Freeform 138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2" name="Line 138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3" name="Line 138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4" name="Freeform 139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5" name="Line 139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6" name="Line 139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7" name="Freeform 139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8" name="Line 139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89" name="Line 139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0" name="Freeform 139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1" name="Freeform 139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2" name="Freeform 139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3" name="Freeform 139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4" name="Line 140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5" name="Line 140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6" name="Line 140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7" name="Line 140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8" name="Line 140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9" name="Line 140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0" name="Freeform 140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1" name="Freeform 140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2" name="Freeform 140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3" name="Freeform 140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4" name="Freeform 141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5" name="Freeform 141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6" name="Freeform 141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7" name="Freeform 141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8" name="Freeform 141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09" name="Freeform 141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0" name="Freeform 141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1" name="Freeform 141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2" name="Freeform 141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3" name="Line 141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4" name="Line 142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5" name="Line 142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6" name="Line 142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7" name="Line 142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8" name="Line 142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9" name="Freeform 142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0" name="Freeform 142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1" name="Freeform 142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2" name="Freeform 142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23" name="Freeform 142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8" name="Group 1430"/>
          <p:cNvGrpSpPr>
            <a:grpSpLocks/>
          </p:cNvGrpSpPr>
          <p:nvPr/>
        </p:nvGrpSpPr>
        <p:grpSpPr bwMode="auto">
          <a:xfrm>
            <a:off x="6624638" y="1666304"/>
            <a:ext cx="288925" cy="157163"/>
            <a:chOff x="2389" y="2545"/>
            <a:chExt cx="1280" cy="473"/>
          </a:xfrm>
        </p:grpSpPr>
        <p:sp>
          <p:nvSpPr>
            <p:cNvPr id="32046" name="Freeform 143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7" name="Line 143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8" name="Line 143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9" name="Freeform 143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0" name="Rectangle 143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1" name="Freeform 143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2" name="Freeform 143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3" name="Freeform 143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4" name="Rectangle 143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5" name="Freeform 144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6" name="Freeform 144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7" name="Freeform 144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8" name="Line 144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59" name="Line 144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0" name="Freeform 144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1" name="Freeform 144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2" name="Freeform 144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3" name="Freeform 144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4" name="Freeform 144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5" name="Freeform 145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6" name="Freeform 145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7" name="Freeform 145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8" name="Freeform 145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69" name="Freeform 145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0" name="Freeform 145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1" name="Line 145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2" name="Freeform 145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3" name="Freeform 145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4" name="Freeform 145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5" name="Freeform 146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6" name="Freeform 146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7" name="Freeform 146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8" name="Line 146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79" name="Freeform 146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0" name="Freeform 146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1" name="Freeform 146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2" name="Line 146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3" name="Line 146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4" name="Line 146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5" name="Line 147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6" name="Line 147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7" name="Line 147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8" name="Line 147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89" name="Line 147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0" name="Freeform 147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1" name="Line 147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2" name="Freeform 147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3" name="Line 147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4" name="Line 147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5" name="Freeform 148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6" name="Line 148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7" name="Line 148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8" name="Freeform 148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9" name="Line 148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0" name="Line 148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1" name="Freeform 148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2" name="Freeform 148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3" name="Freeform 148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4" name="Freeform 148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5" name="Line 149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6" name="Line 149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7" name="Line 149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8" name="Line 149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09" name="Line 149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0" name="Line 149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1" name="Freeform 149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2" name="Freeform 149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3" name="Freeform 149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4" name="Freeform 149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5" name="Freeform 150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6" name="Freeform 150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7" name="Freeform 150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8" name="Freeform 150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9" name="Freeform 150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0" name="Freeform 150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1" name="Freeform 150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2" name="Freeform 150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3" name="Freeform 150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4" name="Line 150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5" name="Line 151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6" name="Line 151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7" name="Line 151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8" name="Line 151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9" name="Line 151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0" name="Freeform 151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1" name="Freeform 151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2" name="Freeform 151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3" name="Freeform 151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34" name="Freeform 151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79" name="Group 1520"/>
          <p:cNvGrpSpPr>
            <a:grpSpLocks/>
          </p:cNvGrpSpPr>
          <p:nvPr/>
        </p:nvGrpSpPr>
        <p:grpSpPr bwMode="auto">
          <a:xfrm>
            <a:off x="7704138" y="1666304"/>
            <a:ext cx="288925" cy="157163"/>
            <a:chOff x="2389" y="2545"/>
            <a:chExt cx="1280" cy="473"/>
          </a:xfrm>
        </p:grpSpPr>
        <p:sp>
          <p:nvSpPr>
            <p:cNvPr id="31957" name="Freeform 152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8" name="Line 152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9" name="Line 152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0" name="Freeform 152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1" name="Rectangle 152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2" name="Freeform 152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3" name="Freeform 152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4" name="Freeform 152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5" name="Rectangle 152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6" name="Freeform 153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7" name="Freeform 153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8" name="Freeform 153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69" name="Line 153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0" name="Line 153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1" name="Freeform 153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2" name="Freeform 153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3" name="Freeform 153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4" name="Freeform 153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5" name="Freeform 153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6" name="Freeform 154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7" name="Freeform 154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8" name="Freeform 154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79" name="Freeform 154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0" name="Freeform 154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1" name="Freeform 154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2" name="Line 154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3" name="Freeform 154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4" name="Freeform 154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5" name="Freeform 154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6" name="Freeform 155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7" name="Freeform 155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8" name="Freeform 155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89" name="Line 155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0" name="Freeform 155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1" name="Freeform 155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2" name="Freeform 155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3" name="Line 155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4" name="Line 155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5" name="Line 155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6" name="Line 156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7" name="Line 156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8" name="Line 156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99" name="Line 156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0" name="Line 156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1" name="Freeform 156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2" name="Line 156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3" name="Freeform 156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4" name="Line 156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5" name="Line 156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6" name="Freeform 157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7" name="Line 157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8" name="Line 157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09" name="Freeform 157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0" name="Line 157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1" name="Line 157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2" name="Freeform 157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3" name="Freeform 157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4" name="Freeform 157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5" name="Freeform 157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6" name="Line 158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7" name="Line 158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8" name="Line 158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19" name="Line 158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0" name="Line 158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1" name="Line 158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2" name="Freeform 158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3" name="Freeform 158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4" name="Freeform 158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5" name="Freeform 158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6" name="Freeform 159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7" name="Freeform 159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8" name="Freeform 159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29" name="Freeform 159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0" name="Freeform 159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1" name="Freeform 159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2" name="Freeform 159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3" name="Freeform 159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4" name="Freeform 159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5" name="Line 159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6" name="Line 160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7" name="Line 160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8" name="Line 160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39" name="Line 160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0" name="Line 160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1" name="Freeform 160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2" name="Freeform 160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3" name="Freeform 160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4" name="Freeform 160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45" name="Freeform 160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780" name="Group 1610"/>
          <p:cNvGrpSpPr>
            <a:grpSpLocks/>
          </p:cNvGrpSpPr>
          <p:nvPr/>
        </p:nvGrpSpPr>
        <p:grpSpPr bwMode="auto">
          <a:xfrm>
            <a:off x="8640763" y="1666304"/>
            <a:ext cx="288925" cy="157163"/>
            <a:chOff x="2389" y="2545"/>
            <a:chExt cx="1280" cy="473"/>
          </a:xfrm>
        </p:grpSpPr>
        <p:sp>
          <p:nvSpPr>
            <p:cNvPr id="31868" name="Freeform 1611"/>
            <p:cNvSpPr>
              <a:spLocks noEditPoints="1"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100 w 2462"/>
                <a:gd name="T1" fmla="*/ 252 h 947"/>
                <a:gd name="T2" fmla="*/ 1129 w 2462"/>
                <a:gd name="T3" fmla="*/ 250 h 947"/>
                <a:gd name="T4" fmla="*/ 1129 w 2462"/>
                <a:gd name="T5" fmla="*/ 250 h 947"/>
                <a:gd name="T6" fmla="*/ 93 w 2462"/>
                <a:gd name="T7" fmla="*/ 11 h 947"/>
                <a:gd name="T8" fmla="*/ 94 w 2462"/>
                <a:gd name="T9" fmla="*/ 2 h 947"/>
                <a:gd name="T10" fmla="*/ 97 w 2462"/>
                <a:gd name="T11" fmla="*/ 0 h 947"/>
                <a:gd name="T12" fmla="*/ 1132 w 2462"/>
                <a:gd name="T13" fmla="*/ 0 h 947"/>
                <a:gd name="T14" fmla="*/ 1137 w 2462"/>
                <a:gd name="T15" fmla="*/ 2 h 947"/>
                <a:gd name="T16" fmla="*/ 1138 w 2462"/>
                <a:gd name="T17" fmla="*/ 6 h 947"/>
                <a:gd name="T18" fmla="*/ 1142 w 2462"/>
                <a:gd name="T19" fmla="*/ 45 h 947"/>
                <a:gd name="T20" fmla="*/ 1141 w 2462"/>
                <a:gd name="T21" fmla="*/ 158 h 947"/>
                <a:gd name="T22" fmla="*/ 1146 w 2462"/>
                <a:gd name="T23" fmla="*/ 158 h 947"/>
                <a:gd name="T24" fmla="*/ 1150 w 2462"/>
                <a:gd name="T25" fmla="*/ 158 h 947"/>
                <a:gd name="T26" fmla="*/ 1161 w 2462"/>
                <a:gd name="T27" fmla="*/ 158 h 947"/>
                <a:gd name="T28" fmla="*/ 1185 w 2462"/>
                <a:gd name="T29" fmla="*/ 159 h 947"/>
                <a:gd name="T30" fmla="*/ 1207 w 2462"/>
                <a:gd name="T31" fmla="*/ 161 h 947"/>
                <a:gd name="T32" fmla="*/ 1221 w 2462"/>
                <a:gd name="T33" fmla="*/ 170 h 947"/>
                <a:gd name="T34" fmla="*/ 1229 w 2462"/>
                <a:gd name="T35" fmla="*/ 189 h 947"/>
                <a:gd name="T36" fmla="*/ 1230 w 2462"/>
                <a:gd name="T37" fmla="*/ 212 h 947"/>
                <a:gd name="T38" fmla="*/ 1225 w 2462"/>
                <a:gd name="T39" fmla="*/ 227 h 947"/>
                <a:gd name="T40" fmla="*/ 1214 w 2462"/>
                <a:gd name="T41" fmla="*/ 239 h 947"/>
                <a:gd name="T42" fmla="*/ 1198 w 2462"/>
                <a:gd name="T43" fmla="*/ 246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8 w 2462"/>
                <a:gd name="T55" fmla="*/ 460 h 947"/>
                <a:gd name="T56" fmla="*/ 1110 w 2462"/>
                <a:gd name="T57" fmla="*/ 469 h 947"/>
                <a:gd name="T58" fmla="*/ 129 w 2462"/>
                <a:gd name="T59" fmla="*/ 473 h 947"/>
                <a:gd name="T60" fmla="*/ 118 w 2462"/>
                <a:gd name="T61" fmla="*/ 469 h 947"/>
                <a:gd name="T62" fmla="*/ 113 w 2462"/>
                <a:gd name="T63" fmla="*/ 458 h 947"/>
                <a:gd name="T64" fmla="*/ 64 w 2462"/>
                <a:gd name="T65" fmla="*/ 249 h 947"/>
                <a:gd name="T66" fmla="*/ 36 w 2462"/>
                <a:gd name="T67" fmla="*/ 246 h 947"/>
                <a:gd name="T68" fmla="*/ 20 w 2462"/>
                <a:gd name="T69" fmla="*/ 239 h 947"/>
                <a:gd name="T70" fmla="*/ 8 w 2462"/>
                <a:gd name="T71" fmla="*/ 227 h 947"/>
                <a:gd name="T72" fmla="*/ 1 w 2462"/>
                <a:gd name="T73" fmla="*/ 212 h 947"/>
                <a:gd name="T74" fmla="*/ 1 w 2462"/>
                <a:gd name="T75" fmla="*/ 194 h 947"/>
                <a:gd name="T76" fmla="*/ 7 w 2462"/>
                <a:gd name="T77" fmla="*/ 179 h 947"/>
                <a:gd name="T78" fmla="*/ 18 w 2462"/>
                <a:gd name="T79" fmla="*/ 167 h 947"/>
                <a:gd name="T80" fmla="*/ 34 w 2462"/>
                <a:gd name="T81" fmla="*/ 159 h 947"/>
                <a:gd name="T82" fmla="*/ 60 w 2462"/>
                <a:gd name="T83" fmla="*/ 159 h 947"/>
                <a:gd name="T84" fmla="*/ 67 w 2462"/>
                <a:gd name="T85" fmla="*/ 159 h 947"/>
                <a:gd name="T86" fmla="*/ 79 w 2462"/>
                <a:gd name="T87" fmla="*/ 159 h 947"/>
                <a:gd name="T88" fmla="*/ 90 w 2462"/>
                <a:gd name="T89" fmla="*/ 159 h 947"/>
                <a:gd name="T90" fmla="*/ 95 w 2462"/>
                <a:gd name="T91" fmla="*/ 157 h 9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62"/>
                <a:gd name="T139" fmla="*/ 0 h 947"/>
                <a:gd name="T140" fmla="*/ 2462 w 2462"/>
                <a:gd name="T141" fmla="*/ 947 h 9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62" h="947">
                  <a:moveTo>
                    <a:pt x="190" y="314"/>
                  </a:moveTo>
                  <a:lnTo>
                    <a:pt x="200" y="505"/>
                  </a:lnTo>
                  <a:lnTo>
                    <a:pt x="190" y="314"/>
                  </a:lnTo>
                  <a:close/>
                  <a:moveTo>
                    <a:pt x="2258" y="501"/>
                  </a:moveTo>
                  <a:lnTo>
                    <a:pt x="2269" y="314"/>
                  </a:lnTo>
                  <a:lnTo>
                    <a:pt x="2258" y="501"/>
                  </a:lnTo>
                  <a:close/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69" name="Line 1612"/>
            <p:cNvSpPr>
              <a:spLocks noChangeShapeType="1"/>
            </p:cNvSpPr>
            <p:nvPr/>
          </p:nvSpPr>
          <p:spPr bwMode="auto">
            <a:xfrm>
              <a:off x="2507" y="2702"/>
              <a:ext cx="5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0" name="Line 1613"/>
            <p:cNvSpPr>
              <a:spLocks noChangeShapeType="1"/>
            </p:cNvSpPr>
            <p:nvPr/>
          </p:nvSpPr>
          <p:spPr bwMode="auto">
            <a:xfrm flipV="1">
              <a:off x="3541" y="2702"/>
              <a:ext cx="6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1" name="Freeform 1614"/>
            <p:cNvSpPr>
              <a:spLocks/>
            </p:cNvSpPr>
            <p:nvPr/>
          </p:nvSpPr>
          <p:spPr bwMode="auto">
            <a:xfrm>
              <a:off x="2412" y="2545"/>
              <a:ext cx="1231" cy="473"/>
            </a:xfrm>
            <a:custGeom>
              <a:avLst/>
              <a:gdLst>
                <a:gd name="T0" fmla="*/ 93 w 2462"/>
                <a:gd name="T1" fmla="*/ 11 h 947"/>
                <a:gd name="T2" fmla="*/ 93 w 2462"/>
                <a:gd name="T3" fmla="*/ 5 h 947"/>
                <a:gd name="T4" fmla="*/ 94 w 2462"/>
                <a:gd name="T5" fmla="*/ 0 h 947"/>
                <a:gd name="T6" fmla="*/ 99 w 2462"/>
                <a:gd name="T7" fmla="*/ 0 h 947"/>
                <a:gd name="T8" fmla="*/ 1132 w 2462"/>
                <a:gd name="T9" fmla="*/ 0 h 947"/>
                <a:gd name="T10" fmla="*/ 1137 w 2462"/>
                <a:gd name="T11" fmla="*/ 2 h 947"/>
                <a:gd name="T12" fmla="*/ 1138 w 2462"/>
                <a:gd name="T13" fmla="*/ 6 h 947"/>
                <a:gd name="T14" fmla="*/ 1142 w 2462"/>
                <a:gd name="T15" fmla="*/ 45 h 947"/>
                <a:gd name="T16" fmla="*/ 1135 w 2462"/>
                <a:gd name="T17" fmla="*/ 157 h 947"/>
                <a:gd name="T18" fmla="*/ 1144 w 2462"/>
                <a:gd name="T19" fmla="*/ 158 h 947"/>
                <a:gd name="T20" fmla="*/ 1148 w 2462"/>
                <a:gd name="T21" fmla="*/ 158 h 947"/>
                <a:gd name="T22" fmla="*/ 1154 w 2462"/>
                <a:gd name="T23" fmla="*/ 158 h 947"/>
                <a:gd name="T24" fmla="*/ 1171 w 2462"/>
                <a:gd name="T25" fmla="*/ 159 h 947"/>
                <a:gd name="T26" fmla="*/ 1185 w 2462"/>
                <a:gd name="T27" fmla="*/ 159 h 947"/>
                <a:gd name="T28" fmla="*/ 1207 w 2462"/>
                <a:gd name="T29" fmla="*/ 161 h 947"/>
                <a:gd name="T30" fmla="*/ 1221 w 2462"/>
                <a:gd name="T31" fmla="*/ 170 h 947"/>
                <a:gd name="T32" fmla="*/ 1229 w 2462"/>
                <a:gd name="T33" fmla="*/ 189 h 947"/>
                <a:gd name="T34" fmla="*/ 1231 w 2462"/>
                <a:gd name="T35" fmla="*/ 204 h 947"/>
                <a:gd name="T36" fmla="*/ 1228 w 2462"/>
                <a:gd name="T37" fmla="*/ 220 h 947"/>
                <a:gd name="T38" fmla="*/ 1220 w 2462"/>
                <a:gd name="T39" fmla="*/ 234 h 947"/>
                <a:gd name="T40" fmla="*/ 1207 w 2462"/>
                <a:gd name="T41" fmla="*/ 243 h 947"/>
                <a:gd name="T42" fmla="*/ 1189 w 2462"/>
                <a:gd name="T43" fmla="*/ 248 h 947"/>
                <a:gd name="T44" fmla="*/ 1167 w 2462"/>
                <a:gd name="T45" fmla="*/ 249 h 947"/>
                <a:gd name="T46" fmla="*/ 1159 w 2462"/>
                <a:gd name="T47" fmla="*/ 248 h 947"/>
                <a:gd name="T48" fmla="*/ 1147 w 2462"/>
                <a:gd name="T49" fmla="*/ 248 h 947"/>
                <a:gd name="T50" fmla="*/ 1135 w 2462"/>
                <a:gd name="T51" fmla="*/ 249 h 947"/>
                <a:gd name="T52" fmla="*/ 1129 w 2462"/>
                <a:gd name="T53" fmla="*/ 251 h 947"/>
                <a:gd name="T54" fmla="*/ 1119 w 2462"/>
                <a:gd name="T55" fmla="*/ 454 h 947"/>
                <a:gd name="T56" fmla="*/ 1115 w 2462"/>
                <a:gd name="T57" fmla="*/ 466 h 947"/>
                <a:gd name="T58" fmla="*/ 1105 w 2462"/>
                <a:gd name="T59" fmla="*/ 472 h 947"/>
                <a:gd name="T60" fmla="*/ 129 w 2462"/>
                <a:gd name="T61" fmla="*/ 473 h 947"/>
                <a:gd name="T62" fmla="*/ 118 w 2462"/>
                <a:gd name="T63" fmla="*/ 469 h 947"/>
                <a:gd name="T64" fmla="*/ 113 w 2462"/>
                <a:gd name="T65" fmla="*/ 458 h 947"/>
                <a:gd name="T66" fmla="*/ 64 w 2462"/>
                <a:gd name="T67" fmla="*/ 249 h 947"/>
                <a:gd name="T68" fmla="*/ 45 w 2462"/>
                <a:gd name="T69" fmla="*/ 248 h 947"/>
                <a:gd name="T70" fmla="*/ 27 w 2462"/>
                <a:gd name="T71" fmla="*/ 243 h 947"/>
                <a:gd name="T72" fmla="*/ 13 w 2462"/>
                <a:gd name="T73" fmla="*/ 234 h 947"/>
                <a:gd name="T74" fmla="*/ 4 w 2462"/>
                <a:gd name="T75" fmla="*/ 220 h 947"/>
                <a:gd name="T76" fmla="*/ 0 w 2462"/>
                <a:gd name="T77" fmla="*/ 204 h 947"/>
                <a:gd name="T78" fmla="*/ 1 w 2462"/>
                <a:gd name="T79" fmla="*/ 194 h 947"/>
                <a:gd name="T80" fmla="*/ 7 w 2462"/>
                <a:gd name="T81" fmla="*/ 179 h 947"/>
                <a:gd name="T82" fmla="*/ 18 w 2462"/>
                <a:gd name="T83" fmla="*/ 167 h 947"/>
                <a:gd name="T84" fmla="*/ 34 w 2462"/>
                <a:gd name="T85" fmla="*/ 159 h 947"/>
                <a:gd name="T86" fmla="*/ 60 w 2462"/>
                <a:gd name="T87" fmla="*/ 159 h 947"/>
                <a:gd name="T88" fmla="*/ 62 w 2462"/>
                <a:gd name="T89" fmla="*/ 159 h 947"/>
                <a:gd name="T90" fmla="*/ 73 w 2462"/>
                <a:gd name="T91" fmla="*/ 159 h 947"/>
                <a:gd name="T92" fmla="*/ 85 w 2462"/>
                <a:gd name="T93" fmla="*/ 159 h 947"/>
                <a:gd name="T94" fmla="*/ 94 w 2462"/>
                <a:gd name="T95" fmla="*/ 158 h 947"/>
                <a:gd name="T96" fmla="*/ 90 w 2462"/>
                <a:gd name="T97" fmla="*/ 45 h 9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2"/>
                <a:gd name="T148" fmla="*/ 0 h 947"/>
                <a:gd name="T149" fmla="*/ 2462 w 2462"/>
                <a:gd name="T150" fmla="*/ 947 h 9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2" h="947">
                  <a:moveTo>
                    <a:pt x="180" y="90"/>
                  </a:moveTo>
                  <a:lnTo>
                    <a:pt x="186" y="23"/>
                  </a:lnTo>
                  <a:lnTo>
                    <a:pt x="186" y="10"/>
                  </a:lnTo>
                  <a:lnTo>
                    <a:pt x="187" y="5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263" y="0"/>
                  </a:lnTo>
                  <a:lnTo>
                    <a:pt x="2269" y="1"/>
                  </a:lnTo>
                  <a:lnTo>
                    <a:pt x="2273" y="4"/>
                  </a:lnTo>
                  <a:lnTo>
                    <a:pt x="2276" y="7"/>
                  </a:lnTo>
                  <a:lnTo>
                    <a:pt x="2276" y="12"/>
                  </a:lnTo>
                  <a:lnTo>
                    <a:pt x="2276" y="21"/>
                  </a:lnTo>
                  <a:lnTo>
                    <a:pt x="2283" y="90"/>
                  </a:lnTo>
                  <a:lnTo>
                    <a:pt x="2269" y="314"/>
                  </a:lnTo>
                  <a:lnTo>
                    <a:pt x="2282" y="316"/>
                  </a:lnTo>
                  <a:lnTo>
                    <a:pt x="2287" y="316"/>
                  </a:lnTo>
                  <a:lnTo>
                    <a:pt x="2291" y="316"/>
                  </a:lnTo>
                  <a:lnTo>
                    <a:pt x="2295" y="316"/>
                  </a:lnTo>
                  <a:lnTo>
                    <a:pt x="2300" y="317"/>
                  </a:lnTo>
                  <a:lnTo>
                    <a:pt x="2307" y="317"/>
                  </a:lnTo>
                  <a:lnTo>
                    <a:pt x="2321" y="317"/>
                  </a:lnTo>
                  <a:lnTo>
                    <a:pt x="2342" y="318"/>
                  </a:lnTo>
                  <a:lnTo>
                    <a:pt x="2370" y="318"/>
                  </a:lnTo>
                  <a:lnTo>
                    <a:pt x="2393" y="319"/>
                  </a:lnTo>
                  <a:lnTo>
                    <a:pt x="2413" y="323"/>
                  </a:lnTo>
                  <a:lnTo>
                    <a:pt x="2430" y="330"/>
                  </a:lnTo>
                  <a:lnTo>
                    <a:pt x="2442" y="341"/>
                  </a:lnTo>
                  <a:lnTo>
                    <a:pt x="2452" y="357"/>
                  </a:lnTo>
                  <a:lnTo>
                    <a:pt x="2458" y="378"/>
                  </a:lnTo>
                  <a:lnTo>
                    <a:pt x="2462" y="408"/>
                  </a:lnTo>
                  <a:lnTo>
                    <a:pt x="2460" y="424"/>
                  </a:lnTo>
                  <a:lnTo>
                    <a:pt x="2456" y="440"/>
                  </a:lnTo>
                  <a:lnTo>
                    <a:pt x="2449" y="455"/>
                  </a:lnTo>
                  <a:lnTo>
                    <a:pt x="2439" y="468"/>
                  </a:lnTo>
                  <a:lnTo>
                    <a:pt x="2427" y="479"/>
                  </a:lnTo>
                  <a:lnTo>
                    <a:pt x="2413" y="487"/>
                  </a:lnTo>
                  <a:lnTo>
                    <a:pt x="2396" y="493"/>
                  </a:lnTo>
                  <a:lnTo>
                    <a:pt x="2377" y="496"/>
                  </a:lnTo>
                  <a:lnTo>
                    <a:pt x="2333" y="498"/>
                  </a:lnTo>
                  <a:lnTo>
                    <a:pt x="2328" y="498"/>
                  </a:lnTo>
                  <a:lnTo>
                    <a:pt x="2318" y="497"/>
                  </a:lnTo>
                  <a:lnTo>
                    <a:pt x="2307" y="497"/>
                  </a:lnTo>
                  <a:lnTo>
                    <a:pt x="2293" y="497"/>
                  </a:lnTo>
                  <a:lnTo>
                    <a:pt x="2280" y="497"/>
                  </a:lnTo>
                  <a:lnTo>
                    <a:pt x="2269" y="498"/>
                  </a:lnTo>
                  <a:lnTo>
                    <a:pt x="2261" y="501"/>
                  </a:lnTo>
                  <a:lnTo>
                    <a:pt x="2258" y="503"/>
                  </a:lnTo>
                  <a:lnTo>
                    <a:pt x="2238" y="909"/>
                  </a:lnTo>
                  <a:lnTo>
                    <a:pt x="2235" y="921"/>
                  </a:lnTo>
                  <a:lnTo>
                    <a:pt x="2230" y="932"/>
                  </a:lnTo>
                  <a:lnTo>
                    <a:pt x="2220" y="939"/>
                  </a:lnTo>
                  <a:lnTo>
                    <a:pt x="2209" y="944"/>
                  </a:lnTo>
                  <a:lnTo>
                    <a:pt x="258" y="947"/>
                  </a:lnTo>
                  <a:lnTo>
                    <a:pt x="246" y="944"/>
                  </a:lnTo>
                  <a:lnTo>
                    <a:pt x="235" y="938"/>
                  </a:lnTo>
                  <a:lnTo>
                    <a:pt x="228" y="930"/>
                  </a:lnTo>
                  <a:lnTo>
                    <a:pt x="225" y="916"/>
                  </a:lnTo>
                  <a:lnTo>
                    <a:pt x="200" y="505"/>
                  </a:lnTo>
                  <a:lnTo>
                    <a:pt x="128" y="498"/>
                  </a:lnTo>
                  <a:lnTo>
                    <a:pt x="89" y="496"/>
                  </a:lnTo>
                  <a:lnTo>
                    <a:pt x="71" y="493"/>
                  </a:lnTo>
                  <a:lnTo>
                    <a:pt x="54" y="487"/>
                  </a:lnTo>
                  <a:lnTo>
                    <a:pt x="39" y="479"/>
                  </a:lnTo>
                  <a:lnTo>
                    <a:pt x="26" y="468"/>
                  </a:lnTo>
                  <a:lnTo>
                    <a:pt x="15" y="455"/>
                  </a:lnTo>
                  <a:lnTo>
                    <a:pt x="7" y="440"/>
                  </a:lnTo>
                  <a:lnTo>
                    <a:pt x="1" y="424"/>
                  </a:lnTo>
                  <a:lnTo>
                    <a:pt x="0" y="408"/>
                  </a:lnTo>
                  <a:lnTo>
                    <a:pt x="1" y="389"/>
                  </a:lnTo>
                  <a:lnTo>
                    <a:pt x="5" y="372"/>
                  </a:lnTo>
                  <a:lnTo>
                    <a:pt x="14" y="358"/>
                  </a:lnTo>
                  <a:lnTo>
                    <a:pt x="24" y="345"/>
                  </a:lnTo>
                  <a:lnTo>
                    <a:pt x="36" y="334"/>
                  </a:lnTo>
                  <a:lnTo>
                    <a:pt x="50" y="325"/>
                  </a:lnTo>
                  <a:lnTo>
                    <a:pt x="67" y="319"/>
                  </a:lnTo>
                  <a:lnTo>
                    <a:pt x="86" y="318"/>
                  </a:lnTo>
                  <a:lnTo>
                    <a:pt x="119" y="318"/>
                  </a:lnTo>
                  <a:lnTo>
                    <a:pt x="124" y="318"/>
                  </a:lnTo>
                  <a:lnTo>
                    <a:pt x="134" y="318"/>
                  </a:lnTo>
                  <a:lnTo>
                    <a:pt x="145" y="318"/>
                  </a:lnTo>
                  <a:lnTo>
                    <a:pt x="158" y="318"/>
                  </a:lnTo>
                  <a:lnTo>
                    <a:pt x="169" y="318"/>
                  </a:lnTo>
                  <a:lnTo>
                    <a:pt x="179" y="318"/>
                  </a:lnTo>
                  <a:lnTo>
                    <a:pt x="187" y="317"/>
                  </a:lnTo>
                  <a:lnTo>
                    <a:pt x="190" y="314"/>
                  </a:lnTo>
                  <a:lnTo>
                    <a:pt x="18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2" name="Rectangle 1615"/>
            <p:cNvSpPr>
              <a:spLocks noChangeArrowheads="1"/>
            </p:cNvSpPr>
            <p:nvPr/>
          </p:nvSpPr>
          <p:spPr bwMode="auto">
            <a:xfrm>
              <a:off x="2630" y="2605"/>
              <a:ext cx="30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3" name="Freeform 1616"/>
            <p:cNvSpPr>
              <a:spLocks/>
            </p:cNvSpPr>
            <p:nvPr/>
          </p:nvSpPr>
          <p:spPr bwMode="auto">
            <a:xfrm>
              <a:off x="2679" y="2605"/>
              <a:ext cx="118" cy="60"/>
            </a:xfrm>
            <a:custGeom>
              <a:avLst/>
              <a:gdLst>
                <a:gd name="T0" fmla="*/ 0 w 236"/>
                <a:gd name="T1" fmla="*/ 0 h 120"/>
                <a:gd name="T2" fmla="*/ 37 w 236"/>
                <a:gd name="T3" fmla="*/ 0 h 120"/>
                <a:gd name="T4" fmla="*/ 92 w 236"/>
                <a:gd name="T5" fmla="*/ 44 h 120"/>
                <a:gd name="T6" fmla="*/ 92 w 236"/>
                <a:gd name="T7" fmla="*/ 0 h 120"/>
                <a:gd name="T8" fmla="*/ 118 w 236"/>
                <a:gd name="T9" fmla="*/ 0 h 120"/>
                <a:gd name="T10" fmla="*/ 118 w 236"/>
                <a:gd name="T11" fmla="*/ 60 h 120"/>
                <a:gd name="T12" fmla="*/ 84 w 236"/>
                <a:gd name="T13" fmla="*/ 60 h 120"/>
                <a:gd name="T14" fmla="*/ 28 w 236"/>
                <a:gd name="T15" fmla="*/ 17 h 120"/>
                <a:gd name="T16" fmla="*/ 28 w 236"/>
                <a:gd name="T17" fmla="*/ 59 h 120"/>
                <a:gd name="T18" fmla="*/ 0 w 236"/>
                <a:gd name="T19" fmla="*/ 59 h 120"/>
                <a:gd name="T20" fmla="*/ 0 w 236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6"/>
                <a:gd name="T34" fmla="*/ 0 h 120"/>
                <a:gd name="T35" fmla="*/ 236 w 236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6" h="120">
                  <a:moveTo>
                    <a:pt x="0" y="0"/>
                  </a:moveTo>
                  <a:lnTo>
                    <a:pt x="73" y="0"/>
                  </a:lnTo>
                  <a:lnTo>
                    <a:pt x="183" y="88"/>
                  </a:lnTo>
                  <a:lnTo>
                    <a:pt x="183" y="0"/>
                  </a:lnTo>
                  <a:lnTo>
                    <a:pt x="236" y="0"/>
                  </a:lnTo>
                  <a:lnTo>
                    <a:pt x="236" y="120"/>
                  </a:lnTo>
                  <a:lnTo>
                    <a:pt x="168" y="120"/>
                  </a:lnTo>
                  <a:lnTo>
                    <a:pt x="55" y="33"/>
                  </a:lnTo>
                  <a:lnTo>
                    <a:pt x="55" y="117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4" name="Freeform 1617"/>
            <p:cNvSpPr>
              <a:spLocks/>
            </p:cNvSpPr>
            <p:nvPr/>
          </p:nvSpPr>
          <p:spPr bwMode="auto">
            <a:xfrm>
              <a:off x="2804" y="2605"/>
              <a:ext cx="109" cy="60"/>
            </a:xfrm>
            <a:custGeom>
              <a:avLst/>
              <a:gdLst>
                <a:gd name="T0" fmla="*/ 0 w 218"/>
                <a:gd name="T1" fmla="*/ 0 h 120"/>
                <a:gd name="T2" fmla="*/ 109 w 218"/>
                <a:gd name="T3" fmla="*/ 0 h 120"/>
                <a:gd name="T4" fmla="*/ 109 w 218"/>
                <a:gd name="T5" fmla="*/ 11 h 120"/>
                <a:gd name="T6" fmla="*/ 70 w 218"/>
                <a:gd name="T7" fmla="*/ 11 h 120"/>
                <a:gd name="T8" fmla="*/ 70 w 218"/>
                <a:gd name="T9" fmla="*/ 60 h 120"/>
                <a:gd name="T10" fmla="*/ 40 w 218"/>
                <a:gd name="T11" fmla="*/ 60 h 120"/>
                <a:gd name="T12" fmla="*/ 40 w 218"/>
                <a:gd name="T13" fmla="*/ 11 h 120"/>
                <a:gd name="T14" fmla="*/ 0 w 218"/>
                <a:gd name="T15" fmla="*/ 11 h 120"/>
                <a:gd name="T16" fmla="*/ 0 w 21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120"/>
                <a:gd name="T29" fmla="*/ 218 w 21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120">
                  <a:moveTo>
                    <a:pt x="0" y="0"/>
                  </a:moveTo>
                  <a:lnTo>
                    <a:pt x="218" y="0"/>
                  </a:lnTo>
                  <a:lnTo>
                    <a:pt x="218" y="22"/>
                  </a:lnTo>
                  <a:lnTo>
                    <a:pt x="139" y="22"/>
                  </a:lnTo>
                  <a:lnTo>
                    <a:pt x="139" y="120"/>
                  </a:lnTo>
                  <a:lnTo>
                    <a:pt x="80" y="120"/>
                  </a:lnTo>
                  <a:lnTo>
                    <a:pt x="80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5" name="Freeform 1618"/>
            <p:cNvSpPr>
              <a:spLocks/>
            </p:cNvSpPr>
            <p:nvPr/>
          </p:nvSpPr>
          <p:spPr bwMode="auto">
            <a:xfrm>
              <a:off x="3033" y="2605"/>
              <a:ext cx="105" cy="60"/>
            </a:xfrm>
            <a:custGeom>
              <a:avLst/>
              <a:gdLst>
                <a:gd name="T0" fmla="*/ 25 w 211"/>
                <a:gd name="T1" fmla="*/ 56 h 120"/>
                <a:gd name="T2" fmla="*/ 14 w 211"/>
                <a:gd name="T3" fmla="*/ 52 h 120"/>
                <a:gd name="T4" fmla="*/ 6 w 211"/>
                <a:gd name="T5" fmla="*/ 46 h 120"/>
                <a:gd name="T6" fmla="*/ 1 w 211"/>
                <a:gd name="T7" fmla="*/ 38 h 120"/>
                <a:gd name="T8" fmla="*/ 0 w 211"/>
                <a:gd name="T9" fmla="*/ 30 h 120"/>
                <a:gd name="T10" fmla="*/ 1 w 211"/>
                <a:gd name="T11" fmla="*/ 23 h 120"/>
                <a:gd name="T12" fmla="*/ 6 w 211"/>
                <a:gd name="T13" fmla="*/ 15 h 120"/>
                <a:gd name="T14" fmla="*/ 14 w 211"/>
                <a:gd name="T15" fmla="*/ 8 h 120"/>
                <a:gd name="T16" fmla="*/ 25 w 211"/>
                <a:gd name="T17" fmla="*/ 3 h 120"/>
                <a:gd name="T18" fmla="*/ 28 w 211"/>
                <a:gd name="T19" fmla="*/ 3 h 120"/>
                <a:gd name="T20" fmla="*/ 31 w 211"/>
                <a:gd name="T21" fmla="*/ 2 h 120"/>
                <a:gd name="T22" fmla="*/ 34 w 211"/>
                <a:gd name="T23" fmla="*/ 1 h 120"/>
                <a:gd name="T24" fmla="*/ 37 w 211"/>
                <a:gd name="T25" fmla="*/ 1 h 120"/>
                <a:gd name="T26" fmla="*/ 41 w 211"/>
                <a:gd name="T27" fmla="*/ 1 h 120"/>
                <a:gd name="T28" fmla="*/ 44 w 211"/>
                <a:gd name="T29" fmla="*/ 0 h 120"/>
                <a:gd name="T30" fmla="*/ 48 w 211"/>
                <a:gd name="T31" fmla="*/ 0 h 120"/>
                <a:gd name="T32" fmla="*/ 51 w 211"/>
                <a:gd name="T33" fmla="*/ 0 h 120"/>
                <a:gd name="T34" fmla="*/ 105 w 211"/>
                <a:gd name="T35" fmla="*/ 0 h 120"/>
                <a:gd name="T36" fmla="*/ 105 w 211"/>
                <a:gd name="T37" fmla="*/ 11 h 120"/>
                <a:gd name="T38" fmla="*/ 62 w 211"/>
                <a:gd name="T39" fmla="*/ 11 h 120"/>
                <a:gd name="T40" fmla="*/ 60 w 211"/>
                <a:gd name="T41" fmla="*/ 11 h 120"/>
                <a:gd name="T42" fmla="*/ 56 w 211"/>
                <a:gd name="T43" fmla="*/ 11 h 120"/>
                <a:gd name="T44" fmla="*/ 53 w 211"/>
                <a:gd name="T45" fmla="*/ 12 h 120"/>
                <a:gd name="T46" fmla="*/ 51 w 211"/>
                <a:gd name="T47" fmla="*/ 12 h 120"/>
                <a:gd name="T48" fmla="*/ 48 w 211"/>
                <a:gd name="T49" fmla="*/ 12 h 120"/>
                <a:gd name="T50" fmla="*/ 46 w 211"/>
                <a:gd name="T51" fmla="*/ 13 h 120"/>
                <a:gd name="T52" fmla="*/ 43 w 211"/>
                <a:gd name="T53" fmla="*/ 14 h 120"/>
                <a:gd name="T54" fmla="*/ 41 w 211"/>
                <a:gd name="T55" fmla="*/ 15 h 120"/>
                <a:gd name="T56" fmla="*/ 37 w 211"/>
                <a:gd name="T57" fmla="*/ 17 h 120"/>
                <a:gd name="T58" fmla="*/ 34 w 211"/>
                <a:gd name="T59" fmla="*/ 19 h 120"/>
                <a:gd name="T60" fmla="*/ 33 w 211"/>
                <a:gd name="T61" fmla="*/ 21 h 120"/>
                <a:gd name="T62" fmla="*/ 32 w 211"/>
                <a:gd name="T63" fmla="*/ 24 h 120"/>
                <a:gd name="T64" fmla="*/ 105 w 211"/>
                <a:gd name="T65" fmla="*/ 24 h 120"/>
                <a:gd name="T66" fmla="*/ 105 w 211"/>
                <a:gd name="T67" fmla="*/ 35 h 120"/>
                <a:gd name="T68" fmla="*/ 32 w 211"/>
                <a:gd name="T69" fmla="*/ 35 h 120"/>
                <a:gd name="T70" fmla="*/ 33 w 211"/>
                <a:gd name="T71" fmla="*/ 38 h 120"/>
                <a:gd name="T72" fmla="*/ 34 w 211"/>
                <a:gd name="T73" fmla="*/ 40 h 120"/>
                <a:gd name="T74" fmla="*/ 37 w 211"/>
                <a:gd name="T75" fmla="*/ 42 h 120"/>
                <a:gd name="T76" fmla="*/ 41 w 211"/>
                <a:gd name="T77" fmla="*/ 44 h 120"/>
                <a:gd name="T78" fmla="*/ 45 w 211"/>
                <a:gd name="T79" fmla="*/ 47 h 120"/>
                <a:gd name="T80" fmla="*/ 50 w 211"/>
                <a:gd name="T81" fmla="*/ 48 h 120"/>
                <a:gd name="T82" fmla="*/ 55 w 211"/>
                <a:gd name="T83" fmla="*/ 49 h 120"/>
                <a:gd name="T84" fmla="*/ 60 w 211"/>
                <a:gd name="T85" fmla="*/ 49 h 120"/>
                <a:gd name="T86" fmla="*/ 105 w 211"/>
                <a:gd name="T87" fmla="*/ 49 h 120"/>
                <a:gd name="T88" fmla="*/ 105 w 211"/>
                <a:gd name="T89" fmla="*/ 60 h 120"/>
                <a:gd name="T90" fmla="*/ 48 w 211"/>
                <a:gd name="T91" fmla="*/ 60 h 120"/>
                <a:gd name="T92" fmla="*/ 44 w 211"/>
                <a:gd name="T93" fmla="*/ 60 h 120"/>
                <a:gd name="T94" fmla="*/ 41 w 211"/>
                <a:gd name="T95" fmla="*/ 60 h 120"/>
                <a:gd name="T96" fmla="*/ 38 w 211"/>
                <a:gd name="T97" fmla="*/ 60 h 120"/>
                <a:gd name="T98" fmla="*/ 35 w 211"/>
                <a:gd name="T99" fmla="*/ 59 h 120"/>
                <a:gd name="T100" fmla="*/ 33 w 211"/>
                <a:gd name="T101" fmla="*/ 59 h 120"/>
                <a:gd name="T102" fmla="*/ 30 w 211"/>
                <a:gd name="T103" fmla="*/ 58 h 120"/>
                <a:gd name="T104" fmla="*/ 27 w 211"/>
                <a:gd name="T105" fmla="*/ 57 h 120"/>
                <a:gd name="T106" fmla="*/ 25 w 211"/>
                <a:gd name="T107" fmla="*/ 56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120"/>
                <a:gd name="T164" fmla="*/ 211 w 211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120">
                  <a:moveTo>
                    <a:pt x="50" y="112"/>
                  </a:moveTo>
                  <a:lnTo>
                    <a:pt x="28" y="104"/>
                  </a:lnTo>
                  <a:lnTo>
                    <a:pt x="12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5"/>
                  </a:lnTo>
                  <a:lnTo>
                    <a:pt x="12" y="29"/>
                  </a:lnTo>
                  <a:lnTo>
                    <a:pt x="28" y="16"/>
                  </a:lnTo>
                  <a:lnTo>
                    <a:pt x="50" y="6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9" y="2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25" y="22"/>
                  </a:lnTo>
                  <a:lnTo>
                    <a:pt x="120" y="22"/>
                  </a:lnTo>
                  <a:lnTo>
                    <a:pt x="113" y="22"/>
                  </a:lnTo>
                  <a:lnTo>
                    <a:pt x="107" y="23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2" y="29"/>
                  </a:lnTo>
                  <a:lnTo>
                    <a:pt x="75" y="34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5" y="48"/>
                  </a:lnTo>
                  <a:lnTo>
                    <a:pt x="211" y="48"/>
                  </a:lnTo>
                  <a:lnTo>
                    <a:pt x="211" y="69"/>
                  </a:lnTo>
                  <a:lnTo>
                    <a:pt x="65" y="69"/>
                  </a:lnTo>
                  <a:lnTo>
                    <a:pt x="67" y="75"/>
                  </a:lnTo>
                  <a:lnTo>
                    <a:pt x="69" y="80"/>
                  </a:lnTo>
                  <a:lnTo>
                    <a:pt x="75" y="83"/>
                  </a:lnTo>
                  <a:lnTo>
                    <a:pt x="82" y="88"/>
                  </a:lnTo>
                  <a:lnTo>
                    <a:pt x="90" y="93"/>
                  </a:lnTo>
                  <a:lnTo>
                    <a:pt x="100" y="96"/>
                  </a:lnTo>
                  <a:lnTo>
                    <a:pt x="110" y="98"/>
                  </a:lnTo>
                  <a:lnTo>
                    <a:pt x="121" y="98"/>
                  </a:lnTo>
                  <a:lnTo>
                    <a:pt x="211" y="98"/>
                  </a:lnTo>
                  <a:lnTo>
                    <a:pt x="211" y="120"/>
                  </a:lnTo>
                  <a:lnTo>
                    <a:pt x="96" y="120"/>
                  </a:lnTo>
                  <a:lnTo>
                    <a:pt x="89" y="120"/>
                  </a:lnTo>
                  <a:lnTo>
                    <a:pt x="82" y="120"/>
                  </a:lnTo>
                  <a:lnTo>
                    <a:pt x="76" y="119"/>
                  </a:lnTo>
                  <a:lnTo>
                    <a:pt x="71" y="117"/>
                  </a:lnTo>
                  <a:lnTo>
                    <a:pt x="67" y="117"/>
                  </a:lnTo>
                  <a:lnTo>
                    <a:pt x="61" y="116"/>
                  </a:lnTo>
                  <a:lnTo>
                    <a:pt x="55" y="114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6" name="Rectangle 1619"/>
            <p:cNvSpPr>
              <a:spLocks noChangeArrowheads="1"/>
            </p:cNvSpPr>
            <p:nvPr/>
          </p:nvSpPr>
          <p:spPr bwMode="auto">
            <a:xfrm>
              <a:off x="3269" y="2605"/>
              <a:ext cx="29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7" name="Freeform 1620"/>
            <p:cNvSpPr>
              <a:spLocks noEditPoints="1"/>
            </p:cNvSpPr>
            <p:nvPr/>
          </p:nvSpPr>
          <p:spPr bwMode="auto">
            <a:xfrm>
              <a:off x="3314" y="2605"/>
              <a:ext cx="102" cy="60"/>
            </a:xfrm>
            <a:custGeom>
              <a:avLst/>
              <a:gdLst>
                <a:gd name="T0" fmla="*/ 0 w 204"/>
                <a:gd name="T1" fmla="*/ 60 h 120"/>
                <a:gd name="T2" fmla="*/ 0 w 204"/>
                <a:gd name="T3" fmla="*/ 0 h 120"/>
                <a:gd name="T4" fmla="*/ 54 w 204"/>
                <a:gd name="T5" fmla="*/ 0 h 120"/>
                <a:gd name="T6" fmla="*/ 60 w 204"/>
                <a:gd name="T7" fmla="*/ 0 h 120"/>
                <a:gd name="T8" fmla="*/ 64 w 204"/>
                <a:gd name="T9" fmla="*/ 0 h 120"/>
                <a:gd name="T10" fmla="*/ 68 w 204"/>
                <a:gd name="T11" fmla="*/ 1 h 120"/>
                <a:gd name="T12" fmla="*/ 73 w 204"/>
                <a:gd name="T13" fmla="*/ 2 h 120"/>
                <a:gd name="T14" fmla="*/ 86 w 204"/>
                <a:gd name="T15" fmla="*/ 6 h 120"/>
                <a:gd name="T16" fmla="*/ 95 w 204"/>
                <a:gd name="T17" fmla="*/ 13 h 120"/>
                <a:gd name="T18" fmla="*/ 100 w 204"/>
                <a:gd name="T19" fmla="*/ 21 h 120"/>
                <a:gd name="T20" fmla="*/ 102 w 204"/>
                <a:gd name="T21" fmla="*/ 30 h 120"/>
                <a:gd name="T22" fmla="*/ 101 w 204"/>
                <a:gd name="T23" fmla="*/ 39 h 120"/>
                <a:gd name="T24" fmla="*/ 95 w 204"/>
                <a:gd name="T25" fmla="*/ 47 h 120"/>
                <a:gd name="T26" fmla="*/ 85 w 204"/>
                <a:gd name="T27" fmla="*/ 54 h 120"/>
                <a:gd name="T28" fmla="*/ 70 w 204"/>
                <a:gd name="T29" fmla="*/ 59 h 120"/>
                <a:gd name="T30" fmla="*/ 67 w 204"/>
                <a:gd name="T31" fmla="*/ 60 h 120"/>
                <a:gd name="T32" fmla="*/ 64 w 204"/>
                <a:gd name="T33" fmla="*/ 60 h 120"/>
                <a:gd name="T34" fmla="*/ 61 w 204"/>
                <a:gd name="T35" fmla="*/ 60 h 120"/>
                <a:gd name="T36" fmla="*/ 58 w 204"/>
                <a:gd name="T37" fmla="*/ 60 h 120"/>
                <a:gd name="T38" fmla="*/ 0 w 204"/>
                <a:gd name="T39" fmla="*/ 60 h 120"/>
                <a:gd name="T40" fmla="*/ 25 w 204"/>
                <a:gd name="T41" fmla="*/ 11 h 120"/>
                <a:gd name="T42" fmla="*/ 25 w 204"/>
                <a:gd name="T43" fmla="*/ 49 h 120"/>
                <a:gd name="T44" fmla="*/ 57 w 204"/>
                <a:gd name="T45" fmla="*/ 49 h 120"/>
                <a:gd name="T46" fmla="*/ 66 w 204"/>
                <a:gd name="T47" fmla="*/ 47 h 120"/>
                <a:gd name="T48" fmla="*/ 72 w 204"/>
                <a:gd name="T49" fmla="*/ 43 h 120"/>
                <a:gd name="T50" fmla="*/ 76 w 204"/>
                <a:gd name="T51" fmla="*/ 37 h 120"/>
                <a:gd name="T52" fmla="*/ 77 w 204"/>
                <a:gd name="T53" fmla="*/ 30 h 120"/>
                <a:gd name="T54" fmla="*/ 77 w 204"/>
                <a:gd name="T55" fmla="*/ 27 h 120"/>
                <a:gd name="T56" fmla="*/ 76 w 204"/>
                <a:gd name="T57" fmla="*/ 23 h 120"/>
                <a:gd name="T58" fmla="*/ 74 w 204"/>
                <a:gd name="T59" fmla="*/ 20 h 120"/>
                <a:gd name="T60" fmla="*/ 72 w 204"/>
                <a:gd name="T61" fmla="*/ 17 h 120"/>
                <a:gd name="T62" fmla="*/ 69 w 204"/>
                <a:gd name="T63" fmla="*/ 14 h 120"/>
                <a:gd name="T64" fmla="*/ 65 w 204"/>
                <a:gd name="T65" fmla="*/ 12 h 120"/>
                <a:gd name="T66" fmla="*/ 60 w 204"/>
                <a:gd name="T67" fmla="*/ 11 h 120"/>
                <a:gd name="T68" fmla="*/ 54 w 204"/>
                <a:gd name="T69" fmla="*/ 11 h 120"/>
                <a:gd name="T70" fmla="*/ 25 w 204"/>
                <a:gd name="T71" fmla="*/ 11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120"/>
                <a:gd name="T110" fmla="*/ 204 w 204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120">
                  <a:moveTo>
                    <a:pt x="0" y="120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71" y="12"/>
                  </a:lnTo>
                  <a:lnTo>
                    <a:pt x="189" y="25"/>
                  </a:lnTo>
                  <a:lnTo>
                    <a:pt x="200" y="41"/>
                  </a:lnTo>
                  <a:lnTo>
                    <a:pt x="204" y="59"/>
                  </a:lnTo>
                  <a:lnTo>
                    <a:pt x="201" y="77"/>
                  </a:lnTo>
                  <a:lnTo>
                    <a:pt x="189" y="94"/>
                  </a:lnTo>
                  <a:lnTo>
                    <a:pt x="169" y="108"/>
                  </a:lnTo>
                  <a:lnTo>
                    <a:pt x="140" y="117"/>
                  </a:lnTo>
                  <a:lnTo>
                    <a:pt x="134" y="119"/>
                  </a:lnTo>
                  <a:lnTo>
                    <a:pt x="127" y="120"/>
                  </a:lnTo>
                  <a:lnTo>
                    <a:pt x="122" y="120"/>
                  </a:lnTo>
                  <a:lnTo>
                    <a:pt x="115" y="120"/>
                  </a:lnTo>
                  <a:lnTo>
                    <a:pt x="0" y="120"/>
                  </a:lnTo>
                  <a:close/>
                  <a:moveTo>
                    <a:pt x="49" y="22"/>
                  </a:moveTo>
                  <a:lnTo>
                    <a:pt x="49" y="98"/>
                  </a:lnTo>
                  <a:lnTo>
                    <a:pt x="113" y="98"/>
                  </a:lnTo>
                  <a:lnTo>
                    <a:pt x="132" y="94"/>
                  </a:lnTo>
                  <a:lnTo>
                    <a:pt x="144" y="86"/>
                  </a:lnTo>
                  <a:lnTo>
                    <a:pt x="151" y="73"/>
                  </a:lnTo>
                  <a:lnTo>
                    <a:pt x="153" y="59"/>
                  </a:lnTo>
                  <a:lnTo>
                    <a:pt x="153" y="53"/>
                  </a:lnTo>
                  <a:lnTo>
                    <a:pt x="151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7" y="28"/>
                  </a:lnTo>
                  <a:lnTo>
                    <a:pt x="130" y="2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8" name="Freeform 1621"/>
            <p:cNvSpPr>
              <a:spLocks noEditPoints="1"/>
            </p:cNvSpPr>
            <p:nvPr/>
          </p:nvSpPr>
          <p:spPr bwMode="auto">
            <a:xfrm>
              <a:off x="2920" y="2605"/>
              <a:ext cx="111" cy="60"/>
            </a:xfrm>
            <a:custGeom>
              <a:avLst/>
              <a:gdLst>
                <a:gd name="T0" fmla="*/ 74 w 224"/>
                <a:gd name="T1" fmla="*/ 0 h 120"/>
                <a:gd name="T2" fmla="*/ 81 w 224"/>
                <a:gd name="T3" fmla="*/ 1 h 120"/>
                <a:gd name="T4" fmla="*/ 87 w 224"/>
                <a:gd name="T5" fmla="*/ 2 h 120"/>
                <a:gd name="T6" fmla="*/ 93 w 224"/>
                <a:gd name="T7" fmla="*/ 4 h 120"/>
                <a:gd name="T8" fmla="*/ 97 w 224"/>
                <a:gd name="T9" fmla="*/ 6 h 120"/>
                <a:gd name="T10" fmla="*/ 101 w 224"/>
                <a:gd name="T11" fmla="*/ 9 h 120"/>
                <a:gd name="T12" fmla="*/ 103 w 224"/>
                <a:gd name="T13" fmla="*/ 12 h 120"/>
                <a:gd name="T14" fmla="*/ 106 w 224"/>
                <a:gd name="T15" fmla="*/ 15 h 120"/>
                <a:gd name="T16" fmla="*/ 106 w 224"/>
                <a:gd name="T17" fmla="*/ 19 h 120"/>
                <a:gd name="T18" fmla="*/ 105 w 224"/>
                <a:gd name="T19" fmla="*/ 22 h 120"/>
                <a:gd name="T20" fmla="*/ 103 w 224"/>
                <a:gd name="T21" fmla="*/ 25 h 120"/>
                <a:gd name="T22" fmla="*/ 101 w 224"/>
                <a:gd name="T23" fmla="*/ 27 h 120"/>
                <a:gd name="T24" fmla="*/ 98 w 224"/>
                <a:gd name="T25" fmla="*/ 30 h 120"/>
                <a:gd name="T26" fmla="*/ 94 w 224"/>
                <a:gd name="T27" fmla="*/ 32 h 120"/>
                <a:gd name="T28" fmla="*/ 91 w 224"/>
                <a:gd name="T29" fmla="*/ 34 h 120"/>
                <a:gd name="T30" fmla="*/ 86 w 224"/>
                <a:gd name="T31" fmla="*/ 35 h 120"/>
                <a:gd name="T32" fmla="*/ 81 w 224"/>
                <a:gd name="T33" fmla="*/ 35 h 120"/>
                <a:gd name="T34" fmla="*/ 111 w 224"/>
                <a:gd name="T35" fmla="*/ 60 h 120"/>
                <a:gd name="T36" fmla="*/ 81 w 224"/>
                <a:gd name="T37" fmla="*/ 60 h 120"/>
                <a:gd name="T38" fmla="*/ 54 w 224"/>
                <a:gd name="T39" fmla="*/ 38 h 120"/>
                <a:gd name="T40" fmla="*/ 26 w 224"/>
                <a:gd name="T41" fmla="*/ 38 h 120"/>
                <a:gd name="T42" fmla="*/ 26 w 224"/>
                <a:gd name="T43" fmla="*/ 60 h 120"/>
                <a:gd name="T44" fmla="*/ 0 w 224"/>
                <a:gd name="T45" fmla="*/ 60 h 120"/>
                <a:gd name="T46" fmla="*/ 0 w 224"/>
                <a:gd name="T47" fmla="*/ 0 h 120"/>
                <a:gd name="T48" fmla="*/ 74 w 224"/>
                <a:gd name="T49" fmla="*/ 0 h 120"/>
                <a:gd name="T50" fmla="*/ 26 w 224"/>
                <a:gd name="T51" fmla="*/ 11 h 120"/>
                <a:gd name="T52" fmla="*/ 26 w 224"/>
                <a:gd name="T53" fmla="*/ 28 h 120"/>
                <a:gd name="T54" fmla="*/ 60 w 224"/>
                <a:gd name="T55" fmla="*/ 28 h 120"/>
                <a:gd name="T56" fmla="*/ 66 w 224"/>
                <a:gd name="T57" fmla="*/ 27 h 120"/>
                <a:gd name="T58" fmla="*/ 73 w 224"/>
                <a:gd name="T59" fmla="*/ 26 h 120"/>
                <a:gd name="T60" fmla="*/ 77 w 224"/>
                <a:gd name="T61" fmla="*/ 23 h 120"/>
                <a:gd name="T62" fmla="*/ 79 w 224"/>
                <a:gd name="T63" fmla="*/ 20 h 120"/>
                <a:gd name="T64" fmla="*/ 78 w 224"/>
                <a:gd name="T65" fmla="*/ 17 h 120"/>
                <a:gd name="T66" fmla="*/ 73 w 224"/>
                <a:gd name="T67" fmla="*/ 14 h 120"/>
                <a:gd name="T68" fmla="*/ 67 w 224"/>
                <a:gd name="T69" fmla="*/ 12 h 120"/>
                <a:gd name="T70" fmla="*/ 59 w 224"/>
                <a:gd name="T71" fmla="*/ 11 h 120"/>
                <a:gd name="T72" fmla="*/ 26 w 224"/>
                <a:gd name="T73" fmla="*/ 11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20"/>
                <a:gd name="T113" fmla="*/ 224 w 224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20">
                  <a:moveTo>
                    <a:pt x="150" y="0"/>
                  </a:moveTo>
                  <a:lnTo>
                    <a:pt x="164" y="1"/>
                  </a:lnTo>
                  <a:lnTo>
                    <a:pt x="176" y="4"/>
                  </a:lnTo>
                  <a:lnTo>
                    <a:pt x="187" y="7"/>
                  </a:lnTo>
                  <a:lnTo>
                    <a:pt x="196" y="12"/>
                  </a:lnTo>
                  <a:lnTo>
                    <a:pt x="204" y="17"/>
                  </a:lnTo>
                  <a:lnTo>
                    <a:pt x="208" y="23"/>
                  </a:lnTo>
                  <a:lnTo>
                    <a:pt x="213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08" y="50"/>
                  </a:lnTo>
                  <a:lnTo>
                    <a:pt x="203" y="54"/>
                  </a:lnTo>
                  <a:lnTo>
                    <a:pt x="197" y="59"/>
                  </a:lnTo>
                  <a:lnTo>
                    <a:pt x="190" y="63"/>
                  </a:lnTo>
                  <a:lnTo>
                    <a:pt x="183" y="67"/>
                  </a:lnTo>
                  <a:lnTo>
                    <a:pt x="173" y="69"/>
                  </a:lnTo>
                  <a:lnTo>
                    <a:pt x="164" y="70"/>
                  </a:lnTo>
                  <a:lnTo>
                    <a:pt x="224" y="120"/>
                  </a:lnTo>
                  <a:lnTo>
                    <a:pt x="164" y="120"/>
                  </a:lnTo>
                  <a:lnTo>
                    <a:pt x="108" y="75"/>
                  </a:lnTo>
                  <a:lnTo>
                    <a:pt x="53" y="75"/>
                  </a:lnTo>
                  <a:lnTo>
                    <a:pt x="53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50" y="0"/>
                  </a:lnTo>
                  <a:close/>
                  <a:moveTo>
                    <a:pt x="53" y="22"/>
                  </a:moveTo>
                  <a:lnTo>
                    <a:pt x="53" y="56"/>
                  </a:lnTo>
                  <a:lnTo>
                    <a:pt x="122" y="56"/>
                  </a:lnTo>
                  <a:lnTo>
                    <a:pt x="134" y="54"/>
                  </a:lnTo>
                  <a:lnTo>
                    <a:pt x="147" y="51"/>
                  </a:lnTo>
                  <a:lnTo>
                    <a:pt x="155" y="46"/>
                  </a:lnTo>
                  <a:lnTo>
                    <a:pt x="160" y="40"/>
                  </a:lnTo>
                  <a:lnTo>
                    <a:pt x="157" y="33"/>
                  </a:lnTo>
                  <a:lnTo>
                    <a:pt x="148" y="27"/>
                  </a:lnTo>
                  <a:lnTo>
                    <a:pt x="136" y="23"/>
                  </a:lnTo>
                  <a:lnTo>
                    <a:pt x="119" y="22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79" name="Freeform 1622"/>
            <p:cNvSpPr>
              <a:spLocks noEditPoints="1"/>
            </p:cNvSpPr>
            <p:nvPr/>
          </p:nvSpPr>
          <p:spPr bwMode="auto">
            <a:xfrm>
              <a:off x="3153" y="2605"/>
              <a:ext cx="108" cy="60"/>
            </a:xfrm>
            <a:custGeom>
              <a:avLst/>
              <a:gdLst>
                <a:gd name="T0" fmla="*/ 74 w 216"/>
                <a:gd name="T1" fmla="*/ 0 h 120"/>
                <a:gd name="T2" fmla="*/ 82 w 216"/>
                <a:gd name="T3" fmla="*/ 1 h 120"/>
                <a:gd name="T4" fmla="*/ 90 w 216"/>
                <a:gd name="T5" fmla="*/ 2 h 120"/>
                <a:gd name="T6" fmla="*/ 96 w 216"/>
                <a:gd name="T7" fmla="*/ 5 h 120"/>
                <a:gd name="T8" fmla="*/ 101 w 216"/>
                <a:gd name="T9" fmla="*/ 8 h 120"/>
                <a:gd name="T10" fmla="*/ 104 w 216"/>
                <a:gd name="T11" fmla="*/ 11 h 120"/>
                <a:gd name="T12" fmla="*/ 106 w 216"/>
                <a:gd name="T13" fmla="*/ 14 h 120"/>
                <a:gd name="T14" fmla="*/ 108 w 216"/>
                <a:gd name="T15" fmla="*/ 17 h 120"/>
                <a:gd name="T16" fmla="*/ 108 w 216"/>
                <a:gd name="T17" fmla="*/ 20 h 120"/>
                <a:gd name="T18" fmla="*/ 107 w 216"/>
                <a:gd name="T19" fmla="*/ 24 h 120"/>
                <a:gd name="T20" fmla="*/ 105 w 216"/>
                <a:gd name="T21" fmla="*/ 27 h 120"/>
                <a:gd name="T22" fmla="*/ 102 w 216"/>
                <a:gd name="T23" fmla="*/ 30 h 120"/>
                <a:gd name="T24" fmla="*/ 98 w 216"/>
                <a:gd name="T25" fmla="*/ 34 h 120"/>
                <a:gd name="T26" fmla="*/ 92 w 216"/>
                <a:gd name="T27" fmla="*/ 36 h 120"/>
                <a:gd name="T28" fmla="*/ 87 w 216"/>
                <a:gd name="T29" fmla="*/ 38 h 120"/>
                <a:gd name="T30" fmla="*/ 80 w 216"/>
                <a:gd name="T31" fmla="*/ 40 h 120"/>
                <a:gd name="T32" fmla="*/ 73 w 216"/>
                <a:gd name="T33" fmla="*/ 40 h 120"/>
                <a:gd name="T34" fmla="*/ 28 w 216"/>
                <a:gd name="T35" fmla="*/ 40 h 120"/>
                <a:gd name="T36" fmla="*/ 28 w 216"/>
                <a:gd name="T37" fmla="*/ 60 h 120"/>
                <a:gd name="T38" fmla="*/ 0 w 216"/>
                <a:gd name="T39" fmla="*/ 60 h 120"/>
                <a:gd name="T40" fmla="*/ 0 w 216"/>
                <a:gd name="T41" fmla="*/ 0 h 120"/>
                <a:gd name="T42" fmla="*/ 74 w 216"/>
                <a:gd name="T43" fmla="*/ 0 h 120"/>
                <a:gd name="T44" fmla="*/ 28 w 216"/>
                <a:gd name="T45" fmla="*/ 10 h 120"/>
                <a:gd name="T46" fmla="*/ 28 w 216"/>
                <a:gd name="T47" fmla="*/ 28 h 120"/>
                <a:gd name="T48" fmla="*/ 62 w 216"/>
                <a:gd name="T49" fmla="*/ 28 h 120"/>
                <a:gd name="T50" fmla="*/ 69 w 216"/>
                <a:gd name="T51" fmla="*/ 27 h 120"/>
                <a:gd name="T52" fmla="*/ 76 w 216"/>
                <a:gd name="T53" fmla="*/ 25 h 120"/>
                <a:gd name="T54" fmla="*/ 79 w 216"/>
                <a:gd name="T55" fmla="*/ 23 h 120"/>
                <a:gd name="T56" fmla="*/ 81 w 216"/>
                <a:gd name="T57" fmla="*/ 20 h 120"/>
                <a:gd name="T58" fmla="*/ 79 w 216"/>
                <a:gd name="T59" fmla="*/ 17 h 120"/>
                <a:gd name="T60" fmla="*/ 75 w 216"/>
                <a:gd name="T61" fmla="*/ 13 h 120"/>
                <a:gd name="T62" fmla="*/ 69 w 216"/>
                <a:gd name="T63" fmla="*/ 11 h 120"/>
                <a:gd name="T64" fmla="*/ 62 w 216"/>
                <a:gd name="T65" fmla="*/ 10 h 120"/>
                <a:gd name="T66" fmla="*/ 28 w 216"/>
                <a:gd name="T67" fmla="*/ 1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20"/>
                <a:gd name="T104" fmla="*/ 216 w 21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20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1" y="9"/>
                  </a:lnTo>
                  <a:lnTo>
                    <a:pt x="201" y="15"/>
                  </a:lnTo>
                  <a:lnTo>
                    <a:pt x="208" y="21"/>
                  </a:lnTo>
                  <a:lnTo>
                    <a:pt x="212" y="27"/>
                  </a:lnTo>
                  <a:lnTo>
                    <a:pt x="215" y="34"/>
                  </a:lnTo>
                  <a:lnTo>
                    <a:pt x="216" y="40"/>
                  </a:lnTo>
                  <a:lnTo>
                    <a:pt x="214" y="47"/>
                  </a:lnTo>
                  <a:lnTo>
                    <a:pt x="209" y="54"/>
                  </a:lnTo>
                  <a:lnTo>
                    <a:pt x="204" y="60"/>
                  </a:lnTo>
                  <a:lnTo>
                    <a:pt x="196" y="67"/>
                  </a:lnTo>
                  <a:lnTo>
                    <a:pt x="184" y="71"/>
                  </a:lnTo>
                  <a:lnTo>
                    <a:pt x="173" y="75"/>
                  </a:lnTo>
                  <a:lnTo>
                    <a:pt x="159" y="79"/>
                  </a:lnTo>
                  <a:lnTo>
                    <a:pt x="145" y="80"/>
                  </a:lnTo>
                  <a:lnTo>
                    <a:pt x="56" y="80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147" y="0"/>
                  </a:lnTo>
                  <a:close/>
                  <a:moveTo>
                    <a:pt x="56" y="19"/>
                  </a:moveTo>
                  <a:lnTo>
                    <a:pt x="56" y="56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1" y="50"/>
                  </a:lnTo>
                  <a:lnTo>
                    <a:pt x="158" y="45"/>
                  </a:lnTo>
                  <a:lnTo>
                    <a:pt x="161" y="40"/>
                  </a:lnTo>
                  <a:lnTo>
                    <a:pt x="158" y="33"/>
                  </a:lnTo>
                  <a:lnTo>
                    <a:pt x="149" y="25"/>
                  </a:lnTo>
                  <a:lnTo>
                    <a:pt x="138" y="21"/>
                  </a:lnTo>
                  <a:lnTo>
                    <a:pt x="124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0" name="Line 1623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1" name="Line 1624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2" name="Freeform 1625"/>
            <p:cNvSpPr>
              <a:spLocks/>
            </p:cNvSpPr>
            <p:nvPr/>
          </p:nvSpPr>
          <p:spPr bwMode="auto">
            <a:xfrm>
              <a:off x="3460" y="2585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3 h 24"/>
                <a:gd name="T22" fmla="*/ 14 w 44"/>
                <a:gd name="T23" fmla="*/ 3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9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18"/>
                  </a:lnTo>
                  <a:lnTo>
                    <a:pt x="44" y="21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3" name="Freeform 1626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1 w 28"/>
                <a:gd name="T5" fmla="*/ 13 h 38"/>
                <a:gd name="T6" fmla="*/ 1 w 28"/>
                <a:gd name="T7" fmla="*/ 9 h 38"/>
                <a:gd name="T8" fmla="*/ 0 w 28"/>
                <a:gd name="T9" fmla="*/ 5 h 38"/>
                <a:gd name="T10" fmla="*/ 0 w 28"/>
                <a:gd name="T11" fmla="*/ 0 h 38"/>
                <a:gd name="T12" fmla="*/ 14 w 28"/>
                <a:gd name="T13" fmla="*/ 0 h 38"/>
                <a:gd name="T14" fmla="*/ 7 w 28"/>
                <a:gd name="T15" fmla="*/ 4 h 38"/>
                <a:gd name="T16" fmla="*/ 5 w 28"/>
                <a:gd name="T17" fmla="*/ 10 h 38"/>
                <a:gd name="T18" fmla="*/ 7 w 28"/>
                <a:gd name="T19" fmla="*/ 16 h 38"/>
                <a:gd name="T20" fmla="*/ 14 w 28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38"/>
                <a:gd name="T35" fmla="*/ 28 w 2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4" name="Freeform 1627"/>
            <p:cNvSpPr>
              <a:spLocks/>
            </p:cNvSpPr>
            <p:nvPr/>
          </p:nvSpPr>
          <p:spPr bwMode="auto">
            <a:xfrm>
              <a:off x="3644" y="2739"/>
              <a:ext cx="14" cy="19"/>
            </a:xfrm>
            <a:custGeom>
              <a:avLst/>
              <a:gdLst>
                <a:gd name="T0" fmla="*/ 14 w 28"/>
                <a:gd name="T1" fmla="*/ 19 h 38"/>
                <a:gd name="T2" fmla="*/ 0 w 28"/>
                <a:gd name="T3" fmla="*/ 18 h 38"/>
                <a:gd name="T4" fmla="*/ 0 w 28"/>
                <a:gd name="T5" fmla="*/ 18 h 38"/>
                <a:gd name="T6" fmla="*/ 1 w 28"/>
                <a:gd name="T7" fmla="*/ 13 h 38"/>
                <a:gd name="T8" fmla="*/ 1 w 28"/>
                <a:gd name="T9" fmla="*/ 9 h 38"/>
                <a:gd name="T10" fmla="*/ 0 w 28"/>
                <a:gd name="T11" fmla="*/ 5 h 38"/>
                <a:gd name="T12" fmla="*/ 0 w 28"/>
                <a:gd name="T13" fmla="*/ 0 h 38"/>
                <a:gd name="T14" fmla="*/ 14 w 28"/>
                <a:gd name="T15" fmla="*/ 0 h 38"/>
                <a:gd name="T16" fmla="*/ 14 w 28"/>
                <a:gd name="T17" fmla="*/ 0 h 38"/>
                <a:gd name="T18" fmla="*/ 7 w 28"/>
                <a:gd name="T19" fmla="*/ 4 h 38"/>
                <a:gd name="T20" fmla="*/ 5 w 28"/>
                <a:gd name="T21" fmla="*/ 10 h 38"/>
                <a:gd name="T22" fmla="*/ 7 w 28"/>
                <a:gd name="T23" fmla="*/ 16 h 38"/>
                <a:gd name="T24" fmla="*/ 14 w 28"/>
                <a:gd name="T25" fmla="*/ 1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8" y="38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0" y="19"/>
                  </a:lnTo>
                  <a:lnTo>
                    <a:pt x="14" y="31"/>
                  </a:lnTo>
                  <a:lnTo>
                    <a:pt x="28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5" name="Freeform 1628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6 w 39"/>
                <a:gd name="T3" fmla="*/ 1 h 35"/>
                <a:gd name="T4" fmla="*/ 3 w 39"/>
                <a:gd name="T5" fmla="*/ 3 h 35"/>
                <a:gd name="T6" fmla="*/ 1 w 39"/>
                <a:gd name="T7" fmla="*/ 6 h 35"/>
                <a:gd name="T8" fmla="*/ 0 w 39"/>
                <a:gd name="T9" fmla="*/ 10 h 35"/>
                <a:gd name="T10" fmla="*/ 1 w 39"/>
                <a:gd name="T11" fmla="*/ 13 h 35"/>
                <a:gd name="T12" fmla="*/ 3 w 39"/>
                <a:gd name="T13" fmla="*/ 16 h 35"/>
                <a:gd name="T14" fmla="*/ 6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7 w 39"/>
                <a:gd name="T21" fmla="*/ 16 h 35"/>
                <a:gd name="T22" fmla="*/ 19 w 39"/>
                <a:gd name="T23" fmla="*/ 13 h 35"/>
                <a:gd name="T24" fmla="*/ 20 w 39"/>
                <a:gd name="T25" fmla="*/ 10 h 35"/>
                <a:gd name="T26" fmla="*/ 19 w 39"/>
                <a:gd name="T27" fmla="*/ 6 h 35"/>
                <a:gd name="T28" fmla="*/ 17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6" name="Freeform 1629"/>
            <p:cNvSpPr>
              <a:spLocks/>
            </p:cNvSpPr>
            <p:nvPr/>
          </p:nvSpPr>
          <p:spPr bwMode="auto">
            <a:xfrm>
              <a:off x="3649" y="2739"/>
              <a:ext cx="20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6 w 39"/>
                <a:gd name="T5" fmla="*/ 1 h 35"/>
                <a:gd name="T6" fmla="*/ 3 w 39"/>
                <a:gd name="T7" fmla="*/ 3 h 35"/>
                <a:gd name="T8" fmla="*/ 1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1 w 39"/>
                <a:gd name="T15" fmla="*/ 13 h 35"/>
                <a:gd name="T16" fmla="*/ 3 w 39"/>
                <a:gd name="T17" fmla="*/ 16 h 35"/>
                <a:gd name="T18" fmla="*/ 6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7 w 39"/>
                <a:gd name="T27" fmla="*/ 16 h 35"/>
                <a:gd name="T28" fmla="*/ 19 w 39"/>
                <a:gd name="T29" fmla="*/ 13 h 35"/>
                <a:gd name="T30" fmla="*/ 20 w 39"/>
                <a:gd name="T31" fmla="*/ 10 h 35"/>
                <a:gd name="T32" fmla="*/ 20 w 39"/>
                <a:gd name="T33" fmla="*/ 10 h 35"/>
                <a:gd name="T34" fmla="*/ 19 w 39"/>
                <a:gd name="T35" fmla="*/ 6 h 35"/>
                <a:gd name="T36" fmla="*/ 17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7" name="Freeform 1630"/>
            <p:cNvSpPr>
              <a:spLocks/>
            </p:cNvSpPr>
            <p:nvPr/>
          </p:nvSpPr>
          <p:spPr bwMode="auto">
            <a:xfrm>
              <a:off x="3356" y="2959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8" name="Freeform 1631"/>
            <p:cNvSpPr>
              <a:spLocks/>
            </p:cNvSpPr>
            <p:nvPr/>
          </p:nvSpPr>
          <p:spPr bwMode="auto">
            <a:xfrm>
              <a:off x="3554" y="2589"/>
              <a:ext cx="1" cy="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1 h 2"/>
                <a:gd name="T18" fmla="*/ 0 w 1"/>
                <a:gd name="T19" fmla="*/ 0 h 2"/>
                <a:gd name="T20" fmla="*/ 0 w 1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89" name="Freeform 1632"/>
            <p:cNvSpPr>
              <a:spLocks/>
            </p:cNvSpPr>
            <p:nvPr/>
          </p:nvSpPr>
          <p:spPr bwMode="auto">
            <a:xfrm>
              <a:off x="2503" y="2589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2"/>
                <a:gd name="T35" fmla="*/ 1 w 1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0" name="Freeform 1633"/>
            <p:cNvSpPr>
              <a:spLocks/>
            </p:cNvSpPr>
            <p:nvPr/>
          </p:nvSpPr>
          <p:spPr bwMode="auto">
            <a:xfrm>
              <a:off x="2522" y="2945"/>
              <a:ext cx="18" cy="14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2 w 35"/>
                <a:gd name="T5" fmla="*/ 5 h 29"/>
                <a:gd name="T6" fmla="*/ 6 w 35"/>
                <a:gd name="T7" fmla="*/ 10 h 29"/>
                <a:gd name="T8" fmla="*/ 12 w 35"/>
                <a:gd name="T9" fmla="*/ 13 h 29"/>
                <a:gd name="T10" fmla="*/ 18 w 35"/>
                <a:gd name="T11" fmla="*/ 1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11" y="21"/>
                  </a:lnTo>
                  <a:lnTo>
                    <a:pt x="23" y="27"/>
                  </a:lnTo>
                  <a:lnTo>
                    <a:pt x="35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1" name="Freeform 1634"/>
            <p:cNvSpPr>
              <a:spLocks/>
            </p:cNvSpPr>
            <p:nvPr/>
          </p:nvSpPr>
          <p:spPr bwMode="auto">
            <a:xfrm>
              <a:off x="2704" y="3003"/>
              <a:ext cx="16" cy="15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1 w 33"/>
                <a:gd name="T5" fmla="*/ 5 h 29"/>
                <a:gd name="T6" fmla="*/ 5 w 33"/>
                <a:gd name="T7" fmla="*/ 10 h 29"/>
                <a:gd name="T8" fmla="*/ 10 w 33"/>
                <a:gd name="T9" fmla="*/ 13 h 29"/>
                <a:gd name="T10" fmla="*/ 16 w 33"/>
                <a:gd name="T11" fmla="*/ 1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9"/>
                <a:gd name="T20" fmla="*/ 33 w 3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9">
                  <a:moveTo>
                    <a:pt x="0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3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2" name="Freeform 1635"/>
            <p:cNvSpPr>
              <a:spLocks/>
            </p:cNvSpPr>
            <p:nvPr/>
          </p:nvSpPr>
          <p:spPr bwMode="auto">
            <a:xfrm>
              <a:off x="2698" y="2959"/>
              <a:ext cx="2" cy="1"/>
            </a:xfrm>
            <a:custGeom>
              <a:avLst/>
              <a:gdLst>
                <a:gd name="T0" fmla="*/ 2 w 5"/>
                <a:gd name="T1" fmla="*/ 1 h 3"/>
                <a:gd name="T2" fmla="*/ 2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0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3" name="Line 1636"/>
            <p:cNvSpPr>
              <a:spLocks noChangeShapeType="1"/>
            </p:cNvSpPr>
            <p:nvPr/>
          </p:nvSpPr>
          <p:spPr bwMode="auto">
            <a:xfrm flipH="1">
              <a:off x="2541" y="2959"/>
              <a:ext cx="1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4" name="Freeform 1637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6 w 36"/>
                <a:gd name="T3" fmla="*/ 1 h 35"/>
                <a:gd name="T4" fmla="*/ 3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3 w 36"/>
                <a:gd name="T13" fmla="*/ 16 h 35"/>
                <a:gd name="T14" fmla="*/ 6 w 36"/>
                <a:gd name="T15" fmla="*/ 17 h 35"/>
                <a:gd name="T16" fmla="*/ 10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9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10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5" name="Freeform 1638"/>
            <p:cNvSpPr>
              <a:spLocks/>
            </p:cNvSpPr>
            <p:nvPr/>
          </p:nvSpPr>
          <p:spPr bwMode="auto">
            <a:xfrm>
              <a:off x="2389" y="2739"/>
              <a:ext cx="19" cy="18"/>
            </a:xfrm>
            <a:custGeom>
              <a:avLst/>
              <a:gdLst>
                <a:gd name="T0" fmla="*/ 10 w 36"/>
                <a:gd name="T1" fmla="*/ 0 h 35"/>
                <a:gd name="T2" fmla="*/ 10 w 36"/>
                <a:gd name="T3" fmla="*/ 0 h 35"/>
                <a:gd name="T4" fmla="*/ 6 w 36"/>
                <a:gd name="T5" fmla="*/ 1 h 35"/>
                <a:gd name="T6" fmla="*/ 3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3 w 36"/>
                <a:gd name="T17" fmla="*/ 16 h 35"/>
                <a:gd name="T18" fmla="*/ 6 w 36"/>
                <a:gd name="T19" fmla="*/ 17 h 35"/>
                <a:gd name="T20" fmla="*/ 10 w 36"/>
                <a:gd name="T21" fmla="*/ 18 h 35"/>
                <a:gd name="T22" fmla="*/ 10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9 w 36"/>
                <a:gd name="T31" fmla="*/ 10 h 35"/>
                <a:gd name="T32" fmla="*/ 19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10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0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6" name="Freeform 1639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2 w 26"/>
                <a:gd name="T5" fmla="*/ 14 h 35"/>
                <a:gd name="T6" fmla="*/ 12 w 26"/>
                <a:gd name="T7" fmla="*/ 10 h 35"/>
                <a:gd name="T8" fmla="*/ 12 w 26"/>
                <a:gd name="T9" fmla="*/ 5 h 35"/>
                <a:gd name="T10" fmla="*/ 13 w 26"/>
                <a:gd name="T11" fmla="*/ 0 h 35"/>
                <a:gd name="T12" fmla="*/ 0 w 26"/>
                <a:gd name="T13" fmla="*/ 0 h 35"/>
                <a:gd name="T14" fmla="*/ 6 w 26"/>
                <a:gd name="T15" fmla="*/ 4 h 35"/>
                <a:gd name="T16" fmla="*/ 8 w 26"/>
                <a:gd name="T17" fmla="*/ 10 h 35"/>
                <a:gd name="T18" fmla="*/ 6 w 26"/>
                <a:gd name="T19" fmla="*/ 15 h 35"/>
                <a:gd name="T20" fmla="*/ 0 w 26"/>
                <a:gd name="T21" fmla="*/ 1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35"/>
                <a:gd name="T35" fmla="*/ 26 w 2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7" name="Freeform 1640"/>
            <p:cNvSpPr>
              <a:spLocks/>
            </p:cNvSpPr>
            <p:nvPr/>
          </p:nvSpPr>
          <p:spPr bwMode="auto">
            <a:xfrm>
              <a:off x="2400" y="2739"/>
              <a:ext cx="13" cy="18"/>
            </a:xfrm>
            <a:custGeom>
              <a:avLst/>
              <a:gdLst>
                <a:gd name="T0" fmla="*/ 0 w 26"/>
                <a:gd name="T1" fmla="*/ 18 h 35"/>
                <a:gd name="T2" fmla="*/ 13 w 26"/>
                <a:gd name="T3" fmla="*/ 18 h 35"/>
                <a:gd name="T4" fmla="*/ 13 w 26"/>
                <a:gd name="T5" fmla="*/ 18 h 35"/>
                <a:gd name="T6" fmla="*/ 12 w 26"/>
                <a:gd name="T7" fmla="*/ 14 h 35"/>
                <a:gd name="T8" fmla="*/ 12 w 26"/>
                <a:gd name="T9" fmla="*/ 10 h 35"/>
                <a:gd name="T10" fmla="*/ 12 w 26"/>
                <a:gd name="T11" fmla="*/ 5 h 35"/>
                <a:gd name="T12" fmla="*/ 13 w 26"/>
                <a:gd name="T13" fmla="*/ 0 h 35"/>
                <a:gd name="T14" fmla="*/ 0 w 26"/>
                <a:gd name="T15" fmla="*/ 0 h 35"/>
                <a:gd name="T16" fmla="*/ 0 w 26"/>
                <a:gd name="T17" fmla="*/ 0 h 35"/>
                <a:gd name="T18" fmla="*/ 6 w 26"/>
                <a:gd name="T19" fmla="*/ 4 h 35"/>
                <a:gd name="T20" fmla="*/ 8 w 26"/>
                <a:gd name="T21" fmla="*/ 10 h 35"/>
                <a:gd name="T22" fmla="*/ 6 w 26"/>
                <a:gd name="T23" fmla="*/ 15 h 35"/>
                <a:gd name="T24" fmla="*/ 0 w 26"/>
                <a:gd name="T25" fmla="*/ 18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5"/>
                <a:gd name="T41" fmla="*/ 26 w 2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5">
                  <a:moveTo>
                    <a:pt x="0" y="35"/>
                  </a:moveTo>
                  <a:lnTo>
                    <a:pt x="26" y="35"/>
                  </a:lnTo>
                  <a:lnTo>
                    <a:pt x="23" y="27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6" y="19"/>
                  </a:lnTo>
                  <a:lnTo>
                    <a:pt x="12" y="29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8" name="Freeform 1641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1 w 112"/>
                <a:gd name="T3" fmla="*/ 1 h 109"/>
                <a:gd name="T4" fmla="*/ 17 w 112"/>
                <a:gd name="T5" fmla="*/ 2 h 109"/>
                <a:gd name="T6" fmla="*/ 12 w 112"/>
                <a:gd name="T7" fmla="*/ 5 h 109"/>
                <a:gd name="T8" fmla="*/ 8 w 112"/>
                <a:gd name="T9" fmla="*/ 8 h 109"/>
                <a:gd name="T10" fmla="*/ 5 w 112"/>
                <a:gd name="T11" fmla="*/ 12 h 109"/>
                <a:gd name="T12" fmla="*/ 2 w 112"/>
                <a:gd name="T13" fmla="*/ 17 h 109"/>
                <a:gd name="T14" fmla="*/ 1 w 112"/>
                <a:gd name="T15" fmla="*/ 22 h 109"/>
                <a:gd name="T16" fmla="*/ 0 w 112"/>
                <a:gd name="T17" fmla="*/ 28 h 109"/>
                <a:gd name="T18" fmla="*/ 1 w 112"/>
                <a:gd name="T19" fmla="*/ 33 h 109"/>
                <a:gd name="T20" fmla="*/ 2 w 112"/>
                <a:gd name="T21" fmla="*/ 38 h 109"/>
                <a:gd name="T22" fmla="*/ 5 w 112"/>
                <a:gd name="T23" fmla="*/ 42 h 109"/>
                <a:gd name="T24" fmla="*/ 8 w 112"/>
                <a:gd name="T25" fmla="*/ 46 h 109"/>
                <a:gd name="T26" fmla="*/ 12 w 112"/>
                <a:gd name="T27" fmla="*/ 49 h 109"/>
                <a:gd name="T28" fmla="*/ 17 w 112"/>
                <a:gd name="T29" fmla="*/ 52 h 109"/>
                <a:gd name="T30" fmla="*/ 21 w 112"/>
                <a:gd name="T31" fmla="*/ 54 h 109"/>
                <a:gd name="T32" fmla="*/ 27 w 112"/>
                <a:gd name="T33" fmla="*/ 54 h 109"/>
                <a:gd name="T34" fmla="*/ 32 w 112"/>
                <a:gd name="T35" fmla="*/ 54 h 109"/>
                <a:gd name="T36" fmla="*/ 38 w 112"/>
                <a:gd name="T37" fmla="*/ 52 h 109"/>
                <a:gd name="T38" fmla="*/ 43 w 112"/>
                <a:gd name="T39" fmla="*/ 49 h 109"/>
                <a:gd name="T40" fmla="*/ 47 w 112"/>
                <a:gd name="T41" fmla="*/ 46 h 109"/>
                <a:gd name="T42" fmla="*/ 50 w 112"/>
                <a:gd name="T43" fmla="*/ 42 h 109"/>
                <a:gd name="T44" fmla="*/ 53 w 112"/>
                <a:gd name="T45" fmla="*/ 38 h 109"/>
                <a:gd name="T46" fmla="*/ 55 w 112"/>
                <a:gd name="T47" fmla="*/ 33 h 109"/>
                <a:gd name="T48" fmla="*/ 55 w 112"/>
                <a:gd name="T49" fmla="*/ 28 h 109"/>
                <a:gd name="T50" fmla="*/ 55 w 112"/>
                <a:gd name="T51" fmla="*/ 22 h 109"/>
                <a:gd name="T52" fmla="*/ 53 w 112"/>
                <a:gd name="T53" fmla="*/ 17 h 109"/>
                <a:gd name="T54" fmla="*/ 50 w 112"/>
                <a:gd name="T55" fmla="*/ 12 h 109"/>
                <a:gd name="T56" fmla="*/ 47 w 112"/>
                <a:gd name="T57" fmla="*/ 8 h 109"/>
                <a:gd name="T58" fmla="*/ 43 w 112"/>
                <a:gd name="T59" fmla="*/ 5 h 109"/>
                <a:gd name="T60" fmla="*/ 38 w 112"/>
                <a:gd name="T61" fmla="*/ 2 h 109"/>
                <a:gd name="T62" fmla="*/ 32 w 112"/>
                <a:gd name="T63" fmla="*/ 1 h 109"/>
                <a:gd name="T64" fmla="*/ 27 w 112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109"/>
                <a:gd name="T101" fmla="*/ 112 w 11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109">
                  <a:moveTo>
                    <a:pt x="55" y="0"/>
                  </a:move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99" name="Freeform 1642"/>
            <p:cNvSpPr>
              <a:spLocks/>
            </p:cNvSpPr>
            <p:nvPr/>
          </p:nvSpPr>
          <p:spPr bwMode="auto">
            <a:xfrm>
              <a:off x="2431" y="2722"/>
              <a:ext cx="55" cy="54"/>
            </a:xfrm>
            <a:custGeom>
              <a:avLst/>
              <a:gdLst>
                <a:gd name="T0" fmla="*/ 27 w 112"/>
                <a:gd name="T1" fmla="*/ 0 h 109"/>
                <a:gd name="T2" fmla="*/ 27 w 112"/>
                <a:gd name="T3" fmla="*/ 0 h 109"/>
                <a:gd name="T4" fmla="*/ 21 w 112"/>
                <a:gd name="T5" fmla="*/ 1 h 109"/>
                <a:gd name="T6" fmla="*/ 17 w 112"/>
                <a:gd name="T7" fmla="*/ 2 h 109"/>
                <a:gd name="T8" fmla="*/ 12 w 112"/>
                <a:gd name="T9" fmla="*/ 5 h 109"/>
                <a:gd name="T10" fmla="*/ 8 w 112"/>
                <a:gd name="T11" fmla="*/ 8 h 109"/>
                <a:gd name="T12" fmla="*/ 5 w 112"/>
                <a:gd name="T13" fmla="*/ 12 h 109"/>
                <a:gd name="T14" fmla="*/ 2 w 112"/>
                <a:gd name="T15" fmla="*/ 17 h 109"/>
                <a:gd name="T16" fmla="*/ 1 w 112"/>
                <a:gd name="T17" fmla="*/ 22 h 109"/>
                <a:gd name="T18" fmla="*/ 0 w 112"/>
                <a:gd name="T19" fmla="*/ 28 h 109"/>
                <a:gd name="T20" fmla="*/ 0 w 112"/>
                <a:gd name="T21" fmla="*/ 28 h 109"/>
                <a:gd name="T22" fmla="*/ 1 w 112"/>
                <a:gd name="T23" fmla="*/ 33 h 109"/>
                <a:gd name="T24" fmla="*/ 2 w 112"/>
                <a:gd name="T25" fmla="*/ 38 h 109"/>
                <a:gd name="T26" fmla="*/ 5 w 112"/>
                <a:gd name="T27" fmla="*/ 42 h 109"/>
                <a:gd name="T28" fmla="*/ 8 w 112"/>
                <a:gd name="T29" fmla="*/ 46 h 109"/>
                <a:gd name="T30" fmla="*/ 12 w 112"/>
                <a:gd name="T31" fmla="*/ 49 h 109"/>
                <a:gd name="T32" fmla="*/ 17 w 112"/>
                <a:gd name="T33" fmla="*/ 52 h 109"/>
                <a:gd name="T34" fmla="*/ 21 w 112"/>
                <a:gd name="T35" fmla="*/ 54 h 109"/>
                <a:gd name="T36" fmla="*/ 27 w 112"/>
                <a:gd name="T37" fmla="*/ 54 h 109"/>
                <a:gd name="T38" fmla="*/ 27 w 112"/>
                <a:gd name="T39" fmla="*/ 54 h 109"/>
                <a:gd name="T40" fmla="*/ 32 w 112"/>
                <a:gd name="T41" fmla="*/ 54 h 109"/>
                <a:gd name="T42" fmla="*/ 38 w 112"/>
                <a:gd name="T43" fmla="*/ 52 h 109"/>
                <a:gd name="T44" fmla="*/ 43 w 112"/>
                <a:gd name="T45" fmla="*/ 49 h 109"/>
                <a:gd name="T46" fmla="*/ 47 w 112"/>
                <a:gd name="T47" fmla="*/ 46 h 109"/>
                <a:gd name="T48" fmla="*/ 50 w 112"/>
                <a:gd name="T49" fmla="*/ 42 h 109"/>
                <a:gd name="T50" fmla="*/ 53 w 112"/>
                <a:gd name="T51" fmla="*/ 38 h 109"/>
                <a:gd name="T52" fmla="*/ 55 w 112"/>
                <a:gd name="T53" fmla="*/ 33 h 109"/>
                <a:gd name="T54" fmla="*/ 55 w 112"/>
                <a:gd name="T55" fmla="*/ 28 h 109"/>
                <a:gd name="T56" fmla="*/ 55 w 112"/>
                <a:gd name="T57" fmla="*/ 28 h 109"/>
                <a:gd name="T58" fmla="*/ 55 w 112"/>
                <a:gd name="T59" fmla="*/ 22 h 109"/>
                <a:gd name="T60" fmla="*/ 53 w 112"/>
                <a:gd name="T61" fmla="*/ 17 h 109"/>
                <a:gd name="T62" fmla="*/ 50 w 112"/>
                <a:gd name="T63" fmla="*/ 12 h 109"/>
                <a:gd name="T64" fmla="*/ 47 w 112"/>
                <a:gd name="T65" fmla="*/ 8 h 109"/>
                <a:gd name="T66" fmla="*/ 43 w 112"/>
                <a:gd name="T67" fmla="*/ 5 h 109"/>
                <a:gd name="T68" fmla="*/ 38 w 112"/>
                <a:gd name="T69" fmla="*/ 2 h 109"/>
                <a:gd name="T70" fmla="*/ 32 w 112"/>
                <a:gd name="T71" fmla="*/ 1 h 109"/>
                <a:gd name="T72" fmla="*/ 27 w 11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2"/>
                <a:gd name="T112" fmla="*/ 0 h 109"/>
                <a:gd name="T113" fmla="*/ 112 w 112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2" h="109">
                  <a:moveTo>
                    <a:pt x="55" y="0"/>
                  </a:moveTo>
                  <a:lnTo>
                    <a:pt x="55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55" y="109"/>
                  </a:lnTo>
                  <a:lnTo>
                    <a:pt x="66" y="108"/>
                  </a:lnTo>
                  <a:lnTo>
                    <a:pt x="77" y="104"/>
                  </a:lnTo>
                  <a:lnTo>
                    <a:pt x="87" y="99"/>
                  </a:lnTo>
                  <a:lnTo>
                    <a:pt x="95" y="93"/>
                  </a:lnTo>
                  <a:lnTo>
                    <a:pt x="102" y="85"/>
                  </a:lnTo>
                  <a:lnTo>
                    <a:pt x="108" y="76"/>
                  </a:lnTo>
                  <a:lnTo>
                    <a:pt x="111" y="66"/>
                  </a:lnTo>
                  <a:lnTo>
                    <a:pt x="112" y="56"/>
                  </a:lnTo>
                  <a:lnTo>
                    <a:pt x="111" y="45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5" y="16"/>
                  </a:lnTo>
                  <a:lnTo>
                    <a:pt x="87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0" name="Line 1643"/>
            <p:cNvSpPr>
              <a:spLocks noChangeShapeType="1"/>
            </p:cNvSpPr>
            <p:nvPr/>
          </p:nvSpPr>
          <p:spPr bwMode="auto">
            <a:xfrm>
              <a:off x="2575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1" name="Freeform 1644"/>
            <p:cNvSpPr>
              <a:spLocks/>
            </p:cNvSpPr>
            <p:nvPr/>
          </p:nvSpPr>
          <p:spPr bwMode="auto">
            <a:xfrm>
              <a:off x="2575" y="2673"/>
              <a:ext cx="22" cy="12"/>
            </a:xfrm>
            <a:custGeom>
              <a:avLst/>
              <a:gdLst>
                <a:gd name="T0" fmla="*/ 0 w 44"/>
                <a:gd name="T1" fmla="*/ 0 h 25"/>
                <a:gd name="T2" fmla="*/ 0 w 44"/>
                <a:gd name="T3" fmla="*/ 0 h 25"/>
                <a:gd name="T4" fmla="*/ 0 w 44"/>
                <a:gd name="T5" fmla="*/ 1 h 25"/>
                <a:gd name="T6" fmla="*/ 0 w 44"/>
                <a:gd name="T7" fmla="*/ 2 h 25"/>
                <a:gd name="T8" fmla="*/ 1 w 44"/>
                <a:gd name="T9" fmla="*/ 2 h 25"/>
                <a:gd name="T10" fmla="*/ 2 w 44"/>
                <a:gd name="T11" fmla="*/ 4 h 25"/>
                <a:gd name="T12" fmla="*/ 2 w 44"/>
                <a:gd name="T13" fmla="*/ 4 h 25"/>
                <a:gd name="T14" fmla="*/ 3 w 44"/>
                <a:gd name="T15" fmla="*/ 5 h 25"/>
                <a:gd name="T16" fmla="*/ 4 w 44"/>
                <a:gd name="T17" fmla="*/ 6 h 25"/>
                <a:gd name="T18" fmla="*/ 5 w 44"/>
                <a:gd name="T19" fmla="*/ 7 h 25"/>
                <a:gd name="T20" fmla="*/ 6 w 44"/>
                <a:gd name="T21" fmla="*/ 8 h 25"/>
                <a:gd name="T22" fmla="*/ 6 w 44"/>
                <a:gd name="T23" fmla="*/ 8 h 25"/>
                <a:gd name="T24" fmla="*/ 7 w 44"/>
                <a:gd name="T25" fmla="*/ 9 h 25"/>
                <a:gd name="T26" fmla="*/ 10 w 44"/>
                <a:gd name="T27" fmla="*/ 10 h 25"/>
                <a:gd name="T28" fmla="*/ 12 w 44"/>
                <a:gd name="T29" fmla="*/ 10 h 25"/>
                <a:gd name="T30" fmla="*/ 13 w 44"/>
                <a:gd name="T31" fmla="*/ 11 h 25"/>
                <a:gd name="T32" fmla="*/ 13 w 44"/>
                <a:gd name="T33" fmla="*/ 11 h 25"/>
                <a:gd name="T34" fmla="*/ 16 w 44"/>
                <a:gd name="T35" fmla="*/ 11 h 25"/>
                <a:gd name="T36" fmla="*/ 18 w 44"/>
                <a:gd name="T37" fmla="*/ 11 h 25"/>
                <a:gd name="T38" fmla="*/ 20 w 44"/>
                <a:gd name="T39" fmla="*/ 12 h 25"/>
                <a:gd name="T40" fmla="*/ 22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9" y="20"/>
                  </a:lnTo>
                  <a:lnTo>
                    <a:pt x="23" y="21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5" y="23"/>
                  </a:lnTo>
                  <a:lnTo>
                    <a:pt x="40" y="25"/>
                  </a:lnTo>
                  <a:lnTo>
                    <a:pt x="44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2" name="Freeform 1645"/>
            <p:cNvSpPr>
              <a:spLocks/>
            </p:cNvSpPr>
            <p:nvPr/>
          </p:nvSpPr>
          <p:spPr bwMode="auto">
            <a:xfrm>
              <a:off x="2577" y="2585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3 h 24"/>
                <a:gd name="T22" fmla="*/ 6 w 44"/>
                <a:gd name="T23" fmla="*/ 3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9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3" name="Freeform 1646"/>
            <p:cNvSpPr>
              <a:spLocks/>
            </p:cNvSpPr>
            <p:nvPr/>
          </p:nvSpPr>
          <p:spPr bwMode="auto">
            <a:xfrm>
              <a:off x="2577" y="2588"/>
              <a:ext cx="21" cy="12"/>
            </a:xfrm>
            <a:custGeom>
              <a:avLst/>
              <a:gdLst>
                <a:gd name="T0" fmla="*/ 21 w 44"/>
                <a:gd name="T1" fmla="*/ 0 h 24"/>
                <a:gd name="T2" fmla="*/ 21 w 44"/>
                <a:gd name="T3" fmla="*/ 0 h 24"/>
                <a:gd name="T4" fmla="*/ 19 w 44"/>
                <a:gd name="T5" fmla="*/ 0 h 24"/>
                <a:gd name="T6" fmla="*/ 17 w 44"/>
                <a:gd name="T7" fmla="*/ 0 h 24"/>
                <a:gd name="T8" fmla="*/ 15 w 44"/>
                <a:gd name="T9" fmla="*/ 0 h 24"/>
                <a:gd name="T10" fmla="*/ 13 w 44"/>
                <a:gd name="T11" fmla="*/ 0 h 24"/>
                <a:gd name="T12" fmla="*/ 13 w 44"/>
                <a:gd name="T13" fmla="*/ 0 h 24"/>
                <a:gd name="T14" fmla="*/ 11 w 44"/>
                <a:gd name="T15" fmla="*/ 1 h 24"/>
                <a:gd name="T16" fmla="*/ 9 w 44"/>
                <a:gd name="T17" fmla="*/ 2 h 24"/>
                <a:gd name="T18" fmla="*/ 8 w 44"/>
                <a:gd name="T19" fmla="*/ 3 h 24"/>
                <a:gd name="T20" fmla="*/ 6 w 44"/>
                <a:gd name="T21" fmla="*/ 4 h 24"/>
                <a:gd name="T22" fmla="*/ 6 w 44"/>
                <a:gd name="T23" fmla="*/ 4 h 24"/>
                <a:gd name="T24" fmla="*/ 5 w 44"/>
                <a:gd name="T25" fmla="*/ 5 h 24"/>
                <a:gd name="T26" fmla="*/ 3 w 44"/>
                <a:gd name="T27" fmla="*/ 5 h 24"/>
                <a:gd name="T28" fmla="*/ 2 w 44"/>
                <a:gd name="T29" fmla="*/ 6 h 24"/>
                <a:gd name="T30" fmla="*/ 1 w 44"/>
                <a:gd name="T31" fmla="*/ 8 h 24"/>
                <a:gd name="T32" fmla="*/ 1 w 44"/>
                <a:gd name="T33" fmla="*/ 8 h 24"/>
                <a:gd name="T34" fmla="*/ 0 w 44"/>
                <a:gd name="T35" fmla="*/ 9 h 24"/>
                <a:gd name="T36" fmla="*/ 0 w 44"/>
                <a:gd name="T37" fmla="*/ 10 h 24"/>
                <a:gd name="T38" fmla="*/ 0 w 44"/>
                <a:gd name="T39" fmla="*/ 11 h 24"/>
                <a:gd name="T40" fmla="*/ 0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4" name="Line 1647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5" name="Line 1648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6" name="Line 1649"/>
            <p:cNvSpPr>
              <a:spLocks noChangeShapeType="1"/>
            </p:cNvSpPr>
            <p:nvPr/>
          </p:nvSpPr>
          <p:spPr bwMode="auto">
            <a:xfrm flipV="1">
              <a:off x="2472" y="2774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7" name="Line 1650"/>
            <p:cNvSpPr>
              <a:spLocks noChangeShapeType="1"/>
            </p:cNvSpPr>
            <p:nvPr/>
          </p:nvSpPr>
          <p:spPr bwMode="auto">
            <a:xfrm flipV="1">
              <a:off x="2445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8" name="Line 1651"/>
            <p:cNvSpPr>
              <a:spLocks noChangeShapeType="1"/>
            </p:cNvSpPr>
            <p:nvPr/>
          </p:nvSpPr>
          <p:spPr bwMode="auto">
            <a:xfrm flipH="1">
              <a:off x="2506" y="2552"/>
              <a:ext cx="10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09" name="Line 1652"/>
            <p:cNvSpPr>
              <a:spLocks noChangeShapeType="1"/>
            </p:cNvSpPr>
            <p:nvPr/>
          </p:nvSpPr>
          <p:spPr bwMode="auto">
            <a:xfrm flipH="1">
              <a:off x="2598" y="2588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0" name="Line 1653"/>
            <p:cNvSpPr>
              <a:spLocks noChangeShapeType="1"/>
            </p:cNvSpPr>
            <p:nvPr/>
          </p:nvSpPr>
          <p:spPr bwMode="auto">
            <a:xfrm flipH="1">
              <a:off x="2598" y="2585"/>
              <a:ext cx="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1" name="Line 1654"/>
            <p:cNvSpPr>
              <a:spLocks noChangeShapeType="1"/>
            </p:cNvSpPr>
            <p:nvPr/>
          </p:nvSpPr>
          <p:spPr bwMode="auto">
            <a:xfrm flipH="1">
              <a:off x="2598" y="2685"/>
              <a:ext cx="86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2" name="Freeform 1655"/>
            <p:cNvSpPr>
              <a:spLocks/>
            </p:cNvSpPr>
            <p:nvPr/>
          </p:nvSpPr>
          <p:spPr bwMode="auto">
            <a:xfrm>
              <a:off x="3460" y="2673"/>
              <a:ext cx="23" cy="12"/>
            </a:xfrm>
            <a:custGeom>
              <a:avLst/>
              <a:gdLst>
                <a:gd name="T0" fmla="*/ 23 w 44"/>
                <a:gd name="T1" fmla="*/ 0 h 25"/>
                <a:gd name="T2" fmla="*/ 23 w 44"/>
                <a:gd name="T3" fmla="*/ 0 h 25"/>
                <a:gd name="T4" fmla="*/ 23 w 44"/>
                <a:gd name="T5" fmla="*/ 1 h 25"/>
                <a:gd name="T6" fmla="*/ 23 w 44"/>
                <a:gd name="T7" fmla="*/ 2 h 25"/>
                <a:gd name="T8" fmla="*/ 22 w 44"/>
                <a:gd name="T9" fmla="*/ 2 h 25"/>
                <a:gd name="T10" fmla="*/ 22 w 44"/>
                <a:gd name="T11" fmla="*/ 4 h 25"/>
                <a:gd name="T12" fmla="*/ 22 w 44"/>
                <a:gd name="T13" fmla="*/ 4 h 25"/>
                <a:gd name="T14" fmla="*/ 20 w 44"/>
                <a:gd name="T15" fmla="*/ 5 h 25"/>
                <a:gd name="T16" fmla="*/ 19 w 44"/>
                <a:gd name="T17" fmla="*/ 6 h 25"/>
                <a:gd name="T18" fmla="*/ 18 w 44"/>
                <a:gd name="T19" fmla="*/ 7 h 25"/>
                <a:gd name="T20" fmla="*/ 17 w 44"/>
                <a:gd name="T21" fmla="*/ 8 h 25"/>
                <a:gd name="T22" fmla="*/ 17 w 44"/>
                <a:gd name="T23" fmla="*/ 8 h 25"/>
                <a:gd name="T24" fmla="*/ 15 w 44"/>
                <a:gd name="T25" fmla="*/ 9 h 25"/>
                <a:gd name="T26" fmla="*/ 14 w 44"/>
                <a:gd name="T27" fmla="*/ 10 h 25"/>
                <a:gd name="T28" fmla="*/ 12 w 44"/>
                <a:gd name="T29" fmla="*/ 10 h 25"/>
                <a:gd name="T30" fmla="*/ 10 w 44"/>
                <a:gd name="T31" fmla="*/ 11 h 25"/>
                <a:gd name="T32" fmla="*/ 10 w 44"/>
                <a:gd name="T33" fmla="*/ 11 h 25"/>
                <a:gd name="T34" fmla="*/ 7 w 44"/>
                <a:gd name="T35" fmla="*/ 11 h 25"/>
                <a:gd name="T36" fmla="*/ 5 w 44"/>
                <a:gd name="T37" fmla="*/ 11 h 25"/>
                <a:gd name="T38" fmla="*/ 2 w 44"/>
                <a:gd name="T39" fmla="*/ 12 h 25"/>
                <a:gd name="T40" fmla="*/ 0 w 44"/>
                <a:gd name="T41" fmla="*/ 12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5"/>
                <a:gd name="T65" fmla="*/ 44 w 44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5">
                  <a:moveTo>
                    <a:pt x="44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0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3" name="Line 1656"/>
            <p:cNvSpPr>
              <a:spLocks noChangeShapeType="1"/>
            </p:cNvSpPr>
            <p:nvPr/>
          </p:nvSpPr>
          <p:spPr bwMode="auto">
            <a:xfrm>
              <a:off x="3483" y="2597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4" name="Freeform 1657"/>
            <p:cNvSpPr>
              <a:spLocks/>
            </p:cNvSpPr>
            <p:nvPr/>
          </p:nvSpPr>
          <p:spPr bwMode="auto">
            <a:xfrm>
              <a:off x="3460" y="2588"/>
              <a:ext cx="21" cy="12"/>
            </a:xfrm>
            <a:custGeom>
              <a:avLst/>
              <a:gdLst>
                <a:gd name="T0" fmla="*/ 0 w 44"/>
                <a:gd name="T1" fmla="*/ 0 h 24"/>
                <a:gd name="T2" fmla="*/ 0 w 44"/>
                <a:gd name="T3" fmla="*/ 0 h 24"/>
                <a:gd name="T4" fmla="*/ 2 w 44"/>
                <a:gd name="T5" fmla="*/ 0 h 24"/>
                <a:gd name="T6" fmla="*/ 4 w 44"/>
                <a:gd name="T7" fmla="*/ 0 h 24"/>
                <a:gd name="T8" fmla="*/ 5 w 44"/>
                <a:gd name="T9" fmla="*/ 0 h 24"/>
                <a:gd name="T10" fmla="*/ 8 w 44"/>
                <a:gd name="T11" fmla="*/ 0 h 24"/>
                <a:gd name="T12" fmla="*/ 8 w 44"/>
                <a:gd name="T13" fmla="*/ 0 h 24"/>
                <a:gd name="T14" fmla="*/ 10 w 44"/>
                <a:gd name="T15" fmla="*/ 1 h 24"/>
                <a:gd name="T16" fmla="*/ 12 w 44"/>
                <a:gd name="T17" fmla="*/ 2 h 24"/>
                <a:gd name="T18" fmla="*/ 13 w 44"/>
                <a:gd name="T19" fmla="*/ 3 h 24"/>
                <a:gd name="T20" fmla="*/ 14 w 44"/>
                <a:gd name="T21" fmla="*/ 4 h 24"/>
                <a:gd name="T22" fmla="*/ 14 w 44"/>
                <a:gd name="T23" fmla="*/ 4 h 24"/>
                <a:gd name="T24" fmla="*/ 15 w 44"/>
                <a:gd name="T25" fmla="*/ 5 h 24"/>
                <a:gd name="T26" fmla="*/ 18 w 44"/>
                <a:gd name="T27" fmla="*/ 5 h 24"/>
                <a:gd name="T28" fmla="*/ 19 w 44"/>
                <a:gd name="T29" fmla="*/ 6 h 24"/>
                <a:gd name="T30" fmla="*/ 20 w 44"/>
                <a:gd name="T31" fmla="*/ 8 h 24"/>
                <a:gd name="T32" fmla="*/ 20 w 44"/>
                <a:gd name="T33" fmla="*/ 8 h 24"/>
                <a:gd name="T34" fmla="*/ 20 w 44"/>
                <a:gd name="T35" fmla="*/ 9 h 24"/>
                <a:gd name="T36" fmla="*/ 21 w 44"/>
                <a:gd name="T37" fmla="*/ 10 h 24"/>
                <a:gd name="T38" fmla="*/ 21 w 44"/>
                <a:gd name="T39" fmla="*/ 11 h 24"/>
                <a:gd name="T40" fmla="*/ 21 w 44"/>
                <a:gd name="T41" fmla="*/ 12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24"/>
                <a:gd name="T65" fmla="*/ 44 w 4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2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5" name="Line 1658"/>
            <p:cNvSpPr>
              <a:spLocks noChangeShapeType="1"/>
            </p:cNvSpPr>
            <p:nvPr/>
          </p:nvSpPr>
          <p:spPr bwMode="auto">
            <a:xfrm flipV="1">
              <a:off x="3586" y="27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6" name="Line 1659"/>
            <p:cNvSpPr>
              <a:spLocks noChangeShapeType="1"/>
            </p:cNvSpPr>
            <p:nvPr/>
          </p:nvSpPr>
          <p:spPr bwMode="auto">
            <a:xfrm flipV="1">
              <a:off x="3611" y="2774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7" name="Freeform 1660"/>
            <p:cNvSpPr>
              <a:spLocks/>
            </p:cNvSpPr>
            <p:nvPr/>
          </p:nvSpPr>
          <p:spPr bwMode="auto">
            <a:xfrm>
              <a:off x="3517" y="2945"/>
              <a:ext cx="17" cy="14"/>
            </a:xfrm>
            <a:custGeom>
              <a:avLst/>
              <a:gdLst>
                <a:gd name="T0" fmla="*/ 0 w 35"/>
                <a:gd name="T1" fmla="*/ 14 h 29"/>
                <a:gd name="T2" fmla="*/ 0 w 35"/>
                <a:gd name="T3" fmla="*/ 14 h 29"/>
                <a:gd name="T4" fmla="*/ 6 w 35"/>
                <a:gd name="T5" fmla="*/ 13 h 29"/>
                <a:gd name="T6" fmla="*/ 12 w 35"/>
                <a:gd name="T7" fmla="*/ 10 h 29"/>
                <a:gd name="T8" fmla="*/ 16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7"/>
                  </a:lnTo>
                  <a:lnTo>
                    <a:pt x="24" y="21"/>
                  </a:lnTo>
                  <a:lnTo>
                    <a:pt x="32" y="11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8" name="Line 1661"/>
            <p:cNvSpPr>
              <a:spLocks noChangeShapeType="1"/>
            </p:cNvSpPr>
            <p:nvPr/>
          </p:nvSpPr>
          <p:spPr bwMode="auto">
            <a:xfrm>
              <a:off x="3358" y="2959"/>
              <a:ext cx="1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19" name="Line 1662"/>
            <p:cNvSpPr>
              <a:spLocks noChangeShapeType="1"/>
            </p:cNvSpPr>
            <p:nvPr/>
          </p:nvSpPr>
          <p:spPr bwMode="auto">
            <a:xfrm flipH="1">
              <a:off x="3355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0" name="Freeform 1663"/>
            <p:cNvSpPr>
              <a:spLocks/>
            </p:cNvSpPr>
            <p:nvPr/>
          </p:nvSpPr>
          <p:spPr bwMode="auto">
            <a:xfrm>
              <a:off x="3337" y="3003"/>
              <a:ext cx="17" cy="15"/>
            </a:xfrm>
            <a:custGeom>
              <a:avLst/>
              <a:gdLst>
                <a:gd name="T0" fmla="*/ 0 w 35"/>
                <a:gd name="T1" fmla="*/ 15 h 29"/>
                <a:gd name="T2" fmla="*/ 0 w 35"/>
                <a:gd name="T3" fmla="*/ 15 h 29"/>
                <a:gd name="T4" fmla="*/ 6 w 35"/>
                <a:gd name="T5" fmla="*/ 13 h 29"/>
                <a:gd name="T6" fmla="*/ 11 w 35"/>
                <a:gd name="T7" fmla="*/ 10 h 29"/>
                <a:gd name="T8" fmla="*/ 15 w 35"/>
                <a:gd name="T9" fmla="*/ 5 h 29"/>
                <a:gd name="T10" fmla="*/ 17 w 3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29"/>
                <a:gd name="T20" fmla="*/ 35 w 3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3" y="26"/>
                  </a:lnTo>
                  <a:lnTo>
                    <a:pt x="23" y="20"/>
                  </a:lnTo>
                  <a:lnTo>
                    <a:pt x="31" y="10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1" name="Line 1664"/>
            <p:cNvSpPr>
              <a:spLocks noChangeShapeType="1"/>
            </p:cNvSpPr>
            <p:nvPr/>
          </p:nvSpPr>
          <p:spPr bwMode="auto">
            <a:xfrm>
              <a:off x="2702" y="2960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2" name="Line 1665"/>
            <p:cNvSpPr>
              <a:spLocks noChangeShapeType="1"/>
            </p:cNvSpPr>
            <p:nvPr/>
          </p:nvSpPr>
          <p:spPr bwMode="auto">
            <a:xfrm flipH="1">
              <a:off x="2514" y="2796"/>
              <a:ext cx="10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3" name="Freeform 1666"/>
            <p:cNvSpPr>
              <a:spLocks/>
            </p:cNvSpPr>
            <p:nvPr/>
          </p:nvSpPr>
          <p:spPr bwMode="auto">
            <a:xfrm>
              <a:off x="244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7 w 41"/>
                <a:gd name="T5" fmla="*/ 1 h 3"/>
                <a:gd name="T6" fmla="*/ 15 w 41"/>
                <a:gd name="T7" fmla="*/ 0 h 3"/>
                <a:gd name="T8" fmla="*/ 12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7 w 41"/>
                <a:gd name="T15" fmla="*/ 0 h 3"/>
                <a:gd name="T16" fmla="*/ 5 w 41"/>
                <a:gd name="T17" fmla="*/ 0 h 3"/>
                <a:gd name="T18" fmla="*/ 2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4" name="Freeform 1667"/>
            <p:cNvSpPr>
              <a:spLocks/>
            </p:cNvSpPr>
            <p:nvPr/>
          </p:nvSpPr>
          <p:spPr bwMode="auto">
            <a:xfrm>
              <a:off x="2470" y="2731"/>
              <a:ext cx="10" cy="17"/>
            </a:xfrm>
            <a:custGeom>
              <a:avLst/>
              <a:gdLst>
                <a:gd name="T0" fmla="*/ 10 w 19"/>
                <a:gd name="T1" fmla="*/ 17 h 34"/>
                <a:gd name="T2" fmla="*/ 10 w 19"/>
                <a:gd name="T3" fmla="*/ 17 h 34"/>
                <a:gd name="T4" fmla="*/ 9 w 19"/>
                <a:gd name="T5" fmla="*/ 12 h 34"/>
                <a:gd name="T6" fmla="*/ 7 w 19"/>
                <a:gd name="T7" fmla="*/ 7 h 34"/>
                <a:gd name="T8" fmla="*/ 4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8" y="24"/>
                  </a:lnTo>
                  <a:lnTo>
                    <a:pt x="14" y="14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5" name="Freeform 1668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13 w 81"/>
                <a:gd name="T3" fmla="*/ 1 h 75"/>
                <a:gd name="T4" fmla="*/ 6 w 81"/>
                <a:gd name="T5" fmla="*/ 5 h 75"/>
                <a:gd name="T6" fmla="*/ 1 w 81"/>
                <a:gd name="T7" fmla="*/ 12 h 75"/>
                <a:gd name="T8" fmla="*/ 0 w 81"/>
                <a:gd name="T9" fmla="*/ 19 h 75"/>
                <a:gd name="T10" fmla="*/ 1 w 81"/>
                <a:gd name="T11" fmla="*/ 26 h 75"/>
                <a:gd name="T12" fmla="*/ 6 w 81"/>
                <a:gd name="T13" fmla="*/ 32 h 75"/>
                <a:gd name="T14" fmla="*/ 13 w 81"/>
                <a:gd name="T15" fmla="*/ 36 h 75"/>
                <a:gd name="T16" fmla="*/ 20 w 81"/>
                <a:gd name="T17" fmla="*/ 38 h 75"/>
                <a:gd name="T18" fmla="*/ 24 w 81"/>
                <a:gd name="T19" fmla="*/ 37 h 75"/>
                <a:gd name="T20" fmla="*/ 28 w 81"/>
                <a:gd name="T21" fmla="*/ 36 h 75"/>
                <a:gd name="T22" fmla="*/ 31 w 81"/>
                <a:gd name="T23" fmla="*/ 35 h 75"/>
                <a:gd name="T24" fmla="*/ 34 w 81"/>
                <a:gd name="T25" fmla="*/ 32 h 75"/>
                <a:gd name="T26" fmla="*/ 37 w 81"/>
                <a:gd name="T27" fmla="*/ 30 h 75"/>
                <a:gd name="T28" fmla="*/ 39 w 81"/>
                <a:gd name="T29" fmla="*/ 26 h 75"/>
                <a:gd name="T30" fmla="*/ 40 w 81"/>
                <a:gd name="T31" fmla="*/ 22 h 75"/>
                <a:gd name="T32" fmla="*/ 41 w 81"/>
                <a:gd name="T33" fmla="*/ 19 h 75"/>
                <a:gd name="T34" fmla="*/ 40 w 81"/>
                <a:gd name="T35" fmla="*/ 15 h 75"/>
                <a:gd name="T36" fmla="*/ 39 w 81"/>
                <a:gd name="T37" fmla="*/ 12 h 75"/>
                <a:gd name="T38" fmla="*/ 37 w 81"/>
                <a:gd name="T39" fmla="*/ 9 h 75"/>
                <a:gd name="T40" fmla="*/ 34 w 81"/>
                <a:gd name="T41" fmla="*/ 5 h 75"/>
                <a:gd name="T42" fmla="*/ 31 w 81"/>
                <a:gd name="T43" fmla="*/ 3 h 75"/>
                <a:gd name="T44" fmla="*/ 28 w 81"/>
                <a:gd name="T45" fmla="*/ 1 h 75"/>
                <a:gd name="T46" fmla="*/ 24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39" y="0"/>
                  </a:move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6" name="Freeform 1669"/>
            <p:cNvSpPr>
              <a:spLocks/>
            </p:cNvSpPr>
            <p:nvPr/>
          </p:nvSpPr>
          <p:spPr bwMode="auto">
            <a:xfrm>
              <a:off x="2438" y="2728"/>
              <a:ext cx="41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13 w 81"/>
                <a:gd name="T5" fmla="*/ 1 h 75"/>
                <a:gd name="T6" fmla="*/ 6 w 81"/>
                <a:gd name="T7" fmla="*/ 5 h 75"/>
                <a:gd name="T8" fmla="*/ 1 w 81"/>
                <a:gd name="T9" fmla="*/ 12 h 75"/>
                <a:gd name="T10" fmla="*/ 0 w 81"/>
                <a:gd name="T11" fmla="*/ 19 h 75"/>
                <a:gd name="T12" fmla="*/ 0 w 81"/>
                <a:gd name="T13" fmla="*/ 19 h 75"/>
                <a:gd name="T14" fmla="*/ 1 w 81"/>
                <a:gd name="T15" fmla="*/ 26 h 75"/>
                <a:gd name="T16" fmla="*/ 6 w 81"/>
                <a:gd name="T17" fmla="*/ 32 h 75"/>
                <a:gd name="T18" fmla="*/ 13 w 81"/>
                <a:gd name="T19" fmla="*/ 36 h 75"/>
                <a:gd name="T20" fmla="*/ 20 w 81"/>
                <a:gd name="T21" fmla="*/ 38 h 75"/>
                <a:gd name="T22" fmla="*/ 20 w 81"/>
                <a:gd name="T23" fmla="*/ 38 h 75"/>
                <a:gd name="T24" fmla="*/ 24 w 81"/>
                <a:gd name="T25" fmla="*/ 37 h 75"/>
                <a:gd name="T26" fmla="*/ 28 w 81"/>
                <a:gd name="T27" fmla="*/ 36 h 75"/>
                <a:gd name="T28" fmla="*/ 31 w 81"/>
                <a:gd name="T29" fmla="*/ 35 h 75"/>
                <a:gd name="T30" fmla="*/ 34 w 81"/>
                <a:gd name="T31" fmla="*/ 32 h 75"/>
                <a:gd name="T32" fmla="*/ 37 w 81"/>
                <a:gd name="T33" fmla="*/ 30 h 75"/>
                <a:gd name="T34" fmla="*/ 39 w 81"/>
                <a:gd name="T35" fmla="*/ 26 h 75"/>
                <a:gd name="T36" fmla="*/ 40 w 81"/>
                <a:gd name="T37" fmla="*/ 22 h 75"/>
                <a:gd name="T38" fmla="*/ 41 w 81"/>
                <a:gd name="T39" fmla="*/ 19 h 75"/>
                <a:gd name="T40" fmla="*/ 41 w 81"/>
                <a:gd name="T41" fmla="*/ 19 h 75"/>
                <a:gd name="T42" fmla="*/ 40 w 81"/>
                <a:gd name="T43" fmla="*/ 15 h 75"/>
                <a:gd name="T44" fmla="*/ 39 w 81"/>
                <a:gd name="T45" fmla="*/ 12 h 75"/>
                <a:gd name="T46" fmla="*/ 37 w 81"/>
                <a:gd name="T47" fmla="*/ 9 h 75"/>
                <a:gd name="T48" fmla="*/ 34 w 81"/>
                <a:gd name="T49" fmla="*/ 5 h 75"/>
                <a:gd name="T50" fmla="*/ 31 w 81"/>
                <a:gd name="T51" fmla="*/ 3 h 75"/>
                <a:gd name="T52" fmla="*/ 28 w 81"/>
                <a:gd name="T53" fmla="*/ 1 h 75"/>
                <a:gd name="T54" fmla="*/ 24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39" y="0"/>
                  </a:moveTo>
                  <a:lnTo>
                    <a:pt x="39" y="0"/>
                  </a:lnTo>
                  <a:lnTo>
                    <a:pt x="25" y="2"/>
                  </a:lnTo>
                  <a:lnTo>
                    <a:pt x="12" y="10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2" y="64"/>
                  </a:lnTo>
                  <a:lnTo>
                    <a:pt x="25" y="72"/>
                  </a:lnTo>
                  <a:lnTo>
                    <a:pt x="39" y="75"/>
                  </a:lnTo>
                  <a:lnTo>
                    <a:pt x="47" y="73"/>
                  </a:lnTo>
                  <a:lnTo>
                    <a:pt x="55" y="72"/>
                  </a:lnTo>
                  <a:lnTo>
                    <a:pt x="62" y="69"/>
                  </a:lnTo>
                  <a:lnTo>
                    <a:pt x="68" y="64"/>
                  </a:lnTo>
                  <a:lnTo>
                    <a:pt x="74" y="59"/>
                  </a:lnTo>
                  <a:lnTo>
                    <a:pt x="78" y="52"/>
                  </a:lnTo>
                  <a:lnTo>
                    <a:pt x="79" y="44"/>
                  </a:lnTo>
                  <a:lnTo>
                    <a:pt x="81" y="37"/>
                  </a:lnTo>
                  <a:lnTo>
                    <a:pt x="79" y="30"/>
                  </a:lnTo>
                  <a:lnTo>
                    <a:pt x="78" y="23"/>
                  </a:lnTo>
                  <a:lnTo>
                    <a:pt x="74" y="17"/>
                  </a:lnTo>
                  <a:lnTo>
                    <a:pt x="68" y="10"/>
                  </a:lnTo>
                  <a:lnTo>
                    <a:pt x="62" y="6"/>
                  </a:lnTo>
                  <a:lnTo>
                    <a:pt x="55" y="2"/>
                  </a:lnTo>
                  <a:lnTo>
                    <a:pt x="47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7" name="Line 1670"/>
            <p:cNvSpPr>
              <a:spLocks noChangeShapeType="1"/>
            </p:cNvSpPr>
            <p:nvPr/>
          </p:nvSpPr>
          <p:spPr bwMode="auto">
            <a:xfrm flipH="1">
              <a:off x="2470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8" name="Line 1671"/>
            <p:cNvSpPr>
              <a:spLocks noChangeShapeType="1"/>
            </p:cNvSpPr>
            <p:nvPr/>
          </p:nvSpPr>
          <p:spPr bwMode="auto">
            <a:xfrm flipH="1" flipV="1">
              <a:off x="2470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29" name="Line 1672"/>
            <p:cNvSpPr>
              <a:spLocks noChangeShapeType="1"/>
            </p:cNvSpPr>
            <p:nvPr/>
          </p:nvSpPr>
          <p:spPr bwMode="auto">
            <a:xfrm flipH="1" flipV="1">
              <a:off x="2436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0" name="Line 1673"/>
            <p:cNvSpPr>
              <a:spLocks noChangeShapeType="1"/>
            </p:cNvSpPr>
            <p:nvPr/>
          </p:nvSpPr>
          <p:spPr bwMode="auto">
            <a:xfrm>
              <a:off x="2448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1" name="Line 1674"/>
            <p:cNvSpPr>
              <a:spLocks noChangeShapeType="1"/>
            </p:cNvSpPr>
            <p:nvPr/>
          </p:nvSpPr>
          <p:spPr bwMode="auto">
            <a:xfrm flipH="1">
              <a:off x="2436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2" name="Line 1675"/>
            <p:cNvSpPr>
              <a:spLocks noChangeShapeType="1"/>
            </p:cNvSpPr>
            <p:nvPr/>
          </p:nvSpPr>
          <p:spPr bwMode="auto">
            <a:xfrm>
              <a:off x="2448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3" name="Freeform 1676"/>
            <p:cNvSpPr>
              <a:spLocks/>
            </p:cNvSpPr>
            <p:nvPr/>
          </p:nvSpPr>
          <p:spPr bwMode="auto">
            <a:xfrm>
              <a:off x="247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5 w 21"/>
                <a:gd name="T5" fmla="*/ 14 h 34"/>
                <a:gd name="T6" fmla="*/ 8 w 21"/>
                <a:gd name="T7" fmla="*/ 10 h 34"/>
                <a:gd name="T8" fmla="*/ 10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10" y="28"/>
                  </a:lnTo>
                  <a:lnTo>
                    <a:pt x="16" y="19"/>
                  </a:lnTo>
                  <a:lnTo>
                    <a:pt x="20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4" name="Freeform 1677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5 w 39"/>
                <a:gd name="T3" fmla="*/ 1 h 35"/>
                <a:gd name="T4" fmla="*/ 2 w 39"/>
                <a:gd name="T5" fmla="*/ 3 h 35"/>
                <a:gd name="T6" fmla="*/ 0 w 39"/>
                <a:gd name="T7" fmla="*/ 6 h 35"/>
                <a:gd name="T8" fmla="*/ 0 w 39"/>
                <a:gd name="T9" fmla="*/ 10 h 35"/>
                <a:gd name="T10" fmla="*/ 0 w 39"/>
                <a:gd name="T11" fmla="*/ 13 h 35"/>
                <a:gd name="T12" fmla="*/ 2 w 39"/>
                <a:gd name="T13" fmla="*/ 16 h 35"/>
                <a:gd name="T14" fmla="*/ 5 w 39"/>
                <a:gd name="T15" fmla="*/ 17 h 35"/>
                <a:gd name="T16" fmla="*/ 9 w 39"/>
                <a:gd name="T17" fmla="*/ 18 h 35"/>
                <a:gd name="T18" fmla="*/ 13 w 39"/>
                <a:gd name="T19" fmla="*/ 17 h 35"/>
                <a:gd name="T20" fmla="*/ 16 w 39"/>
                <a:gd name="T21" fmla="*/ 16 h 35"/>
                <a:gd name="T22" fmla="*/ 18 w 39"/>
                <a:gd name="T23" fmla="*/ 13 h 35"/>
                <a:gd name="T24" fmla="*/ 19 w 39"/>
                <a:gd name="T25" fmla="*/ 10 h 35"/>
                <a:gd name="T26" fmla="*/ 18 w 39"/>
                <a:gd name="T27" fmla="*/ 6 h 35"/>
                <a:gd name="T28" fmla="*/ 16 w 39"/>
                <a:gd name="T29" fmla="*/ 3 h 35"/>
                <a:gd name="T30" fmla="*/ 13 w 39"/>
                <a:gd name="T31" fmla="*/ 1 h 35"/>
                <a:gd name="T32" fmla="*/ 9 w 39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5"/>
                <a:gd name="T53" fmla="*/ 39 w 39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5">
                  <a:moveTo>
                    <a:pt x="18" y="0"/>
                  </a:move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5" name="Freeform 1678"/>
            <p:cNvSpPr>
              <a:spLocks/>
            </p:cNvSpPr>
            <p:nvPr/>
          </p:nvSpPr>
          <p:spPr bwMode="auto">
            <a:xfrm>
              <a:off x="2449" y="2739"/>
              <a:ext cx="19" cy="18"/>
            </a:xfrm>
            <a:custGeom>
              <a:avLst/>
              <a:gdLst>
                <a:gd name="T0" fmla="*/ 9 w 39"/>
                <a:gd name="T1" fmla="*/ 0 h 35"/>
                <a:gd name="T2" fmla="*/ 9 w 39"/>
                <a:gd name="T3" fmla="*/ 0 h 35"/>
                <a:gd name="T4" fmla="*/ 5 w 39"/>
                <a:gd name="T5" fmla="*/ 1 h 35"/>
                <a:gd name="T6" fmla="*/ 2 w 39"/>
                <a:gd name="T7" fmla="*/ 3 h 35"/>
                <a:gd name="T8" fmla="*/ 0 w 39"/>
                <a:gd name="T9" fmla="*/ 6 h 35"/>
                <a:gd name="T10" fmla="*/ 0 w 39"/>
                <a:gd name="T11" fmla="*/ 10 h 35"/>
                <a:gd name="T12" fmla="*/ 0 w 39"/>
                <a:gd name="T13" fmla="*/ 10 h 35"/>
                <a:gd name="T14" fmla="*/ 0 w 39"/>
                <a:gd name="T15" fmla="*/ 13 h 35"/>
                <a:gd name="T16" fmla="*/ 2 w 39"/>
                <a:gd name="T17" fmla="*/ 16 h 35"/>
                <a:gd name="T18" fmla="*/ 5 w 39"/>
                <a:gd name="T19" fmla="*/ 17 h 35"/>
                <a:gd name="T20" fmla="*/ 9 w 39"/>
                <a:gd name="T21" fmla="*/ 18 h 35"/>
                <a:gd name="T22" fmla="*/ 9 w 39"/>
                <a:gd name="T23" fmla="*/ 18 h 35"/>
                <a:gd name="T24" fmla="*/ 13 w 39"/>
                <a:gd name="T25" fmla="*/ 17 h 35"/>
                <a:gd name="T26" fmla="*/ 16 w 39"/>
                <a:gd name="T27" fmla="*/ 16 h 35"/>
                <a:gd name="T28" fmla="*/ 18 w 39"/>
                <a:gd name="T29" fmla="*/ 13 h 35"/>
                <a:gd name="T30" fmla="*/ 19 w 39"/>
                <a:gd name="T31" fmla="*/ 10 h 35"/>
                <a:gd name="T32" fmla="*/ 19 w 39"/>
                <a:gd name="T33" fmla="*/ 10 h 35"/>
                <a:gd name="T34" fmla="*/ 18 w 39"/>
                <a:gd name="T35" fmla="*/ 6 h 35"/>
                <a:gd name="T36" fmla="*/ 16 w 39"/>
                <a:gd name="T37" fmla="*/ 3 h 35"/>
                <a:gd name="T38" fmla="*/ 13 w 39"/>
                <a:gd name="T39" fmla="*/ 1 h 35"/>
                <a:gd name="T40" fmla="*/ 9 w 39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5"/>
                <a:gd name="T65" fmla="*/ 39 w 3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5">
                  <a:moveTo>
                    <a:pt x="18" y="0"/>
                  </a:move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9" y="19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6" name="Freeform 1679"/>
            <p:cNvSpPr>
              <a:spLocks/>
            </p:cNvSpPr>
            <p:nvPr/>
          </p:nvSpPr>
          <p:spPr bwMode="auto">
            <a:xfrm>
              <a:off x="2436" y="2731"/>
              <a:ext cx="9" cy="17"/>
            </a:xfrm>
            <a:custGeom>
              <a:avLst/>
              <a:gdLst>
                <a:gd name="T0" fmla="*/ 9 w 19"/>
                <a:gd name="T1" fmla="*/ 0 h 34"/>
                <a:gd name="T2" fmla="*/ 9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7" name="Freeform 1680"/>
            <p:cNvSpPr>
              <a:spLocks/>
            </p:cNvSpPr>
            <p:nvPr/>
          </p:nvSpPr>
          <p:spPr bwMode="auto">
            <a:xfrm>
              <a:off x="243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2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8" name="Freeform 1681"/>
            <p:cNvSpPr>
              <a:spLocks/>
            </p:cNvSpPr>
            <p:nvPr/>
          </p:nvSpPr>
          <p:spPr bwMode="auto">
            <a:xfrm>
              <a:off x="244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2 w 41"/>
                <a:gd name="T5" fmla="*/ 2 h 4"/>
                <a:gd name="T6" fmla="*/ 5 w 41"/>
                <a:gd name="T7" fmla="*/ 2 h 4"/>
                <a:gd name="T8" fmla="*/ 7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2 w 41"/>
                <a:gd name="T15" fmla="*/ 2 h 4"/>
                <a:gd name="T16" fmla="*/ 15 w 41"/>
                <a:gd name="T17" fmla="*/ 2 h 4"/>
                <a:gd name="T18" fmla="*/ 17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39" name="Freeform 1682"/>
            <p:cNvSpPr>
              <a:spLocks/>
            </p:cNvSpPr>
            <p:nvPr/>
          </p:nvSpPr>
          <p:spPr bwMode="auto">
            <a:xfrm>
              <a:off x="3610" y="2750"/>
              <a:ext cx="10" cy="17"/>
            </a:xfrm>
            <a:custGeom>
              <a:avLst/>
              <a:gdLst>
                <a:gd name="T0" fmla="*/ 0 w 21"/>
                <a:gd name="T1" fmla="*/ 17 h 34"/>
                <a:gd name="T2" fmla="*/ 0 w 21"/>
                <a:gd name="T3" fmla="*/ 17 h 34"/>
                <a:gd name="T4" fmla="*/ 4 w 21"/>
                <a:gd name="T5" fmla="*/ 14 h 34"/>
                <a:gd name="T6" fmla="*/ 7 w 21"/>
                <a:gd name="T7" fmla="*/ 10 h 34"/>
                <a:gd name="T8" fmla="*/ 9 w 21"/>
                <a:gd name="T9" fmla="*/ 5 h 34"/>
                <a:gd name="T10" fmla="*/ 10 w 2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34"/>
                  </a:moveTo>
                  <a:lnTo>
                    <a:pt x="0" y="34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19" y="10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0" name="Freeform 1683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2 w 114"/>
                <a:gd name="T3" fmla="*/ 1 h 109"/>
                <a:gd name="T4" fmla="*/ 17 w 114"/>
                <a:gd name="T5" fmla="*/ 2 h 109"/>
                <a:gd name="T6" fmla="*/ 13 w 114"/>
                <a:gd name="T7" fmla="*/ 5 h 109"/>
                <a:gd name="T8" fmla="*/ 8 w 114"/>
                <a:gd name="T9" fmla="*/ 8 h 109"/>
                <a:gd name="T10" fmla="*/ 5 w 114"/>
                <a:gd name="T11" fmla="*/ 12 h 109"/>
                <a:gd name="T12" fmla="*/ 2 w 114"/>
                <a:gd name="T13" fmla="*/ 17 h 109"/>
                <a:gd name="T14" fmla="*/ 1 w 114"/>
                <a:gd name="T15" fmla="*/ 22 h 109"/>
                <a:gd name="T16" fmla="*/ 0 w 114"/>
                <a:gd name="T17" fmla="*/ 28 h 109"/>
                <a:gd name="T18" fmla="*/ 1 w 114"/>
                <a:gd name="T19" fmla="*/ 33 h 109"/>
                <a:gd name="T20" fmla="*/ 2 w 114"/>
                <a:gd name="T21" fmla="*/ 38 h 109"/>
                <a:gd name="T22" fmla="*/ 5 w 114"/>
                <a:gd name="T23" fmla="*/ 42 h 109"/>
                <a:gd name="T24" fmla="*/ 8 w 114"/>
                <a:gd name="T25" fmla="*/ 46 h 109"/>
                <a:gd name="T26" fmla="*/ 13 w 114"/>
                <a:gd name="T27" fmla="*/ 49 h 109"/>
                <a:gd name="T28" fmla="*/ 17 w 114"/>
                <a:gd name="T29" fmla="*/ 52 h 109"/>
                <a:gd name="T30" fmla="*/ 22 w 114"/>
                <a:gd name="T31" fmla="*/ 54 h 109"/>
                <a:gd name="T32" fmla="*/ 28 w 114"/>
                <a:gd name="T33" fmla="*/ 54 h 109"/>
                <a:gd name="T34" fmla="*/ 33 w 114"/>
                <a:gd name="T35" fmla="*/ 54 h 109"/>
                <a:gd name="T36" fmla="*/ 39 w 114"/>
                <a:gd name="T37" fmla="*/ 52 h 109"/>
                <a:gd name="T38" fmla="*/ 43 w 114"/>
                <a:gd name="T39" fmla="*/ 49 h 109"/>
                <a:gd name="T40" fmla="*/ 48 w 114"/>
                <a:gd name="T41" fmla="*/ 46 h 109"/>
                <a:gd name="T42" fmla="*/ 51 w 114"/>
                <a:gd name="T43" fmla="*/ 42 h 109"/>
                <a:gd name="T44" fmla="*/ 54 w 114"/>
                <a:gd name="T45" fmla="*/ 38 h 109"/>
                <a:gd name="T46" fmla="*/ 55 w 114"/>
                <a:gd name="T47" fmla="*/ 33 h 109"/>
                <a:gd name="T48" fmla="*/ 56 w 114"/>
                <a:gd name="T49" fmla="*/ 28 h 109"/>
                <a:gd name="T50" fmla="*/ 55 w 114"/>
                <a:gd name="T51" fmla="*/ 22 h 109"/>
                <a:gd name="T52" fmla="*/ 54 w 114"/>
                <a:gd name="T53" fmla="*/ 17 h 109"/>
                <a:gd name="T54" fmla="*/ 51 w 114"/>
                <a:gd name="T55" fmla="*/ 12 h 109"/>
                <a:gd name="T56" fmla="*/ 48 w 114"/>
                <a:gd name="T57" fmla="*/ 8 h 109"/>
                <a:gd name="T58" fmla="*/ 43 w 114"/>
                <a:gd name="T59" fmla="*/ 5 h 109"/>
                <a:gd name="T60" fmla="*/ 39 w 114"/>
                <a:gd name="T61" fmla="*/ 2 h 109"/>
                <a:gd name="T62" fmla="*/ 33 w 114"/>
                <a:gd name="T63" fmla="*/ 1 h 109"/>
                <a:gd name="T64" fmla="*/ 28 w 114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09"/>
                <a:gd name="T101" fmla="*/ 114 w 114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09">
                  <a:moveTo>
                    <a:pt x="56" y="0"/>
                  </a:move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1" name="Freeform 1684"/>
            <p:cNvSpPr>
              <a:spLocks/>
            </p:cNvSpPr>
            <p:nvPr/>
          </p:nvSpPr>
          <p:spPr bwMode="auto">
            <a:xfrm>
              <a:off x="3571" y="2722"/>
              <a:ext cx="56" cy="54"/>
            </a:xfrm>
            <a:custGeom>
              <a:avLst/>
              <a:gdLst>
                <a:gd name="T0" fmla="*/ 28 w 114"/>
                <a:gd name="T1" fmla="*/ 0 h 109"/>
                <a:gd name="T2" fmla="*/ 28 w 114"/>
                <a:gd name="T3" fmla="*/ 0 h 109"/>
                <a:gd name="T4" fmla="*/ 22 w 114"/>
                <a:gd name="T5" fmla="*/ 1 h 109"/>
                <a:gd name="T6" fmla="*/ 17 w 114"/>
                <a:gd name="T7" fmla="*/ 2 h 109"/>
                <a:gd name="T8" fmla="*/ 13 w 114"/>
                <a:gd name="T9" fmla="*/ 5 h 109"/>
                <a:gd name="T10" fmla="*/ 8 w 114"/>
                <a:gd name="T11" fmla="*/ 8 h 109"/>
                <a:gd name="T12" fmla="*/ 5 w 114"/>
                <a:gd name="T13" fmla="*/ 12 h 109"/>
                <a:gd name="T14" fmla="*/ 2 w 114"/>
                <a:gd name="T15" fmla="*/ 17 h 109"/>
                <a:gd name="T16" fmla="*/ 1 w 114"/>
                <a:gd name="T17" fmla="*/ 22 h 109"/>
                <a:gd name="T18" fmla="*/ 0 w 114"/>
                <a:gd name="T19" fmla="*/ 28 h 109"/>
                <a:gd name="T20" fmla="*/ 0 w 114"/>
                <a:gd name="T21" fmla="*/ 28 h 109"/>
                <a:gd name="T22" fmla="*/ 1 w 114"/>
                <a:gd name="T23" fmla="*/ 33 h 109"/>
                <a:gd name="T24" fmla="*/ 2 w 114"/>
                <a:gd name="T25" fmla="*/ 38 h 109"/>
                <a:gd name="T26" fmla="*/ 5 w 114"/>
                <a:gd name="T27" fmla="*/ 42 h 109"/>
                <a:gd name="T28" fmla="*/ 8 w 114"/>
                <a:gd name="T29" fmla="*/ 46 h 109"/>
                <a:gd name="T30" fmla="*/ 13 w 114"/>
                <a:gd name="T31" fmla="*/ 49 h 109"/>
                <a:gd name="T32" fmla="*/ 17 w 114"/>
                <a:gd name="T33" fmla="*/ 52 h 109"/>
                <a:gd name="T34" fmla="*/ 22 w 114"/>
                <a:gd name="T35" fmla="*/ 54 h 109"/>
                <a:gd name="T36" fmla="*/ 28 w 114"/>
                <a:gd name="T37" fmla="*/ 54 h 109"/>
                <a:gd name="T38" fmla="*/ 28 w 114"/>
                <a:gd name="T39" fmla="*/ 54 h 109"/>
                <a:gd name="T40" fmla="*/ 33 w 114"/>
                <a:gd name="T41" fmla="*/ 54 h 109"/>
                <a:gd name="T42" fmla="*/ 39 w 114"/>
                <a:gd name="T43" fmla="*/ 52 h 109"/>
                <a:gd name="T44" fmla="*/ 43 w 114"/>
                <a:gd name="T45" fmla="*/ 49 h 109"/>
                <a:gd name="T46" fmla="*/ 48 w 114"/>
                <a:gd name="T47" fmla="*/ 46 h 109"/>
                <a:gd name="T48" fmla="*/ 51 w 114"/>
                <a:gd name="T49" fmla="*/ 42 h 109"/>
                <a:gd name="T50" fmla="*/ 54 w 114"/>
                <a:gd name="T51" fmla="*/ 38 h 109"/>
                <a:gd name="T52" fmla="*/ 55 w 114"/>
                <a:gd name="T53" fmla="*/ 33 h 109"/>
                <a:gd name="T54" fmla="*/ 56 w 114"/>
                <a:gd name="T55" fmla="*/ 28 h 109"/>
                <a:gd name="T56" fmla="*/ 56 w 114"/>
                <a:gd name="T57" fmla="*/ 28 h 109"/>
                <a:gd name="T58" fmla="*/ 55 w 114"/>
                <a:gd name="T59" fmla="*/ 22 h 109"/>
                <a:gd name="T60" fmla="*/ 54 w 114"/>
                <a:gd name="T61" fmla="*/ 17 h 109"/>
                <a:gd name="T62" fmla="*/ 51 w 114"/>
                <a:gd name="T63" fmla="*/ 12 h 109"/>
                <a:gd name="T64" fmla="*/ 48 w 114"/>
                <a:gd name="T65" fmla="*/ 8 h 109"/>
                <a:gd name="T66" fmla="*/ 43 w 114"/>
                <a:gd name="T67" fmla="*/ 5 h 109"/>
                <a:gd name="T68" fmla="*/ 39 w 114"/>
                <a:gd name="T69" fmla="*/ 2 h 109"/>
                <a:gd name="T70" fmla="*/ 33 w 114"/>
                <a:gd name="T71" fmla="*/ 1 h 109"/>
                <a:gd name="T72" fmla="*/ 28 w 114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09"/>
                <a:gd name="T113" fmla="*/ 114 w 114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09">
                  <a:moveTo>
                    <a:pt x="56" y="0"/>
                  </a:moveTo>
                  <a:lnTo>
                    <a:pt x="56" y="0"/>
                  </a:lnTo>
                  <a:lnTo>
                    <a:pt x="45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7" y="1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6" y="99"/>
                  </a:lnTo>
                  <a:lnTo>
                    <a:pt x="34" y="104"/>
                  </a:lnTo>
                  <a:lnTo>
                    <a:pt x="45" y="108"/>
                  </a:lnTo>
                  <a:lnTo>
                    <a:pt x="56" y="109"/>
                  </a:lnTo>
                  <a:lnTo>
                    <a:pt x="67" y="108"/>
                  </a:lnTo>
                  <a:lnTo>
                    <a:pt x="79" y="104"/>
                  </a:lnTo>
                  <a:lnTo>
                    <a:pt x="88" y="99"/>
                  </a:lnTo>
                  <a:lnTo>
                    <a:pt x="97" y="93"/>
                  </a:lnTo>
                  <a:lnTo>
                    <a:pt x="104" y="85"/>
                  </a:lnTo>
                  <a:lnTo>
                    <a:pt x="109" y="76"/>
                  </a:lnTo>
                  <a:lnTo>
                    <a:pt x="112" y="66"/>
                  </a:lnTo>
                  <a:lnTo>
                    <a:pt x="114" y="56"/>
                  </a:lnTo>
                  <a:lnTo>
                    <a:pt x="112" y="45"/>
                  </a:lnTo>
                  <a:lnTo>
                    <a:pt x="109" y="34"/>
                  </a:lnTo>
                  <a:lnTo>
                    <a:pt x="104" y="24"/>
                  </a:lnTo>
                  <a:lnTo>
                    <a:pt x="97" y="16"/>
                  </a:lnTo>
                  <a:lnTo>
                    <a:pt x="88" y="10"/>
                  </a:lnTo>
                  <a:lnTo>
                    <a:pt x="79" y="5"/>
                  </a:lnTo>
                  <a:lnTo>
                    <a:pt x="67" y="2"/>
                  </a:lnTo>
                  <a:lnTo>
                    <a:pt x="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2" name="Freeform 1685"/>
            <p:cNvSpPr>
              <a:spLocks/>
            </p:cNvSpPr>
            <p:nvPr/>
          </p:nvSpPr>
          <p:spPr bwMode="auto">
            <a:xfrm>
              <a:off x="3588" y="2728"/>
              <a:ext cx="20" cy="2"/>
            </a:xfrm>
            <a:custGeom>
              <a:avLst/>
              <a:gdLst>
                <a:gd name="T0" fmla="*/ 20 w 41"/>
                <a:gd name="T1" fmla="*/ 2 h 3"/>
                <a:gd name="T2" fmla="*/ 20 w 41"/>
                <a:gd name="T3" fmla="*/ 2 h 3"/>
                <a:gd name="T4" fmla="*/ 18 w 41"/>
                <a:gd name="T5" fmla="*/ 1 h 3"/>
                <a:gd name="T6" fmla="*/ 15 w 41"/>
                <a:gd name="T7" fmla="*/ 0 h 3"/>
                <a:gd name="T8" fmla="*/ 13 w 41"/>
                <a:gd name="T9" fmla="*/ 0 h 3"/>
                <a:gd name="T10" fmla="*/ 10 w 41"/>
                <a:gd name="T11" fmla="*/ 0 h 3"/>
                <a:gd name="T12" fmla="*/ 10 w 41"/>
                <a:gd name="T13" fmla="*/ 0 h 3"/>
                <a:gd name="T14" fmla="*/ 8 w 41"/>
                <a:gd name="T15" fmla="*/ 0 h 3"/>
                <a:gd name="T16" fmla="*/ 6 w 41"/>
                <a:gd name="T17" fmla="*/ 0 h 3"/>
                <a:gd name="T18" fmla="*/ 3 w 41"/>
                <a:gd name="T19" fmla="*/ 1 h 3"/>
                <a:gd name="T20" fmla="*/ 0 w 41"/>
                <a:gd name="T21" fmla="*/ 2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"/>
                <a:gd name="T35" fmla="*/ 41 w 4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">
                  <a:moveTo>
                    <a:pt x="41" y="3"/>
                  </a:moveTo>
                  <a:lnTo>
                    <a:pt x="41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3" name="Freeform 1686"/>
            <p:cNvSpPr>
              <a:spLocks/>
            </p:cNvSpPr>
            <p:nvPr/>
          </p:nvSpPr>
          <p:spPr bwMode="auto">
            <a:xfrm>
              <a:off x="3611" y="2731"/>
              <a:ext cx="9" cy="17"/>
            </a:xfrm>
            <a:custGeom>
              <a:avLst/>
              <a:gdLst>
                <a:gd name="T0" fmla="*/ 9 w 19"/>
                <a:gd name="T1" fmla="*/ 17 h 34"/>
                <a:gd name="T2" fmla="*/ 9 w 19"/>
                <a:gd name="T3" fmla="*/ 17 h 34"/>
                <a:gd name="T4" fmla="*/ 8 w 19"/>
                <a:gd name="T5" fmla="*/ 12 h 34"/>
                <a:gd name="T6" fmla="*/ 7 w 19"/>
                <a:gd name="T7" fmla="*/ 7 h 34"/>
                <a:gd name="T8" fmla="*/ 3 w 19"/>
                <a:gd name="T9" fmla="*/ 3 h 34"/>
                <a:gd name="T10" fmla="*/ 0 w 19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34"/>
                  </a:moveTo>
                  <a:lnTo>
                    <a:pt x="19" y="34"/>
                  </a:lnTo>
                  <a:lnTo>
                    <a:pt x="17" y="24"/>
                  </a:lnTo>
                  <a:lnTo>
                    <a:pt x="14" y="14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4" name="Freeform 1687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4 w 81"/>
                <a:gd name="T3" fmla="*/ 1 h 75"/>
                <a:gd name="T4" fmla="*/ 27 w 81"/>
                <a:gd name="T5" fmla="*/ 1 h 75"/>
                <a:gd name="T6" fmla="*/ 31 w 81"/>
                <a:gd name="T7" fmla="*/ 3 h 75"/>
                <a:gd name="T8" fmla="*/ 34 w 81"/>
                <a:gd name="T9" fmla="*/ 5 h 75"/>
                <a:gd name="T10" fmla="*/ 37 w 81"/>
                <a:gd name="T11" fmla="*/ 9 h 75"/>
                <a:gd name="T12" fmla="*/ 39 w 81"/>
                <a:gd name="T13" fmla="*/ 12 h 75"/>
                <a:gd name="T14" fmla="*/ 40 w 81"/>
                <a:gd name="T15" fmla="*/ 15 h 75"/>
                <a:gd name="T16" fmla="*/ 40 w 81"/>
                <a:gd name="T17" fmla="*/ 19 h 75"/>
                <a:gd name="T18" fmla="*/ 40 w 81"/>
                <a:gd name="T19" fmla="*/ 22 h 75"/>
                <a:gd name="T20" fmla="*/ 39 w 81"/>
                <a:gd name="T21" fmla="*/ 26 h 75"/>
                <a:gd name="T22" fmla="*/ 37 w 81"/>
                <a:gd name="T23" fmla="*/ 30 h 75"/>
                <a:gd name="T24" fmla="*/ 34 w 81"/>
                <a:gd name="T25" fmla="*/ 32 h 75"/>
                <a:gd name="T26" fmla="*/ 31 w 81"/>
                <a:gd name="T27" fmla="*/ 35 h 75"/>
                <a:gd name="T28" fmla="*/ 27 w 81"/>
                <a:gd name="T29" fmla="*/ 36 h 75"/>
                <a:gd name="T30" fmla="*/ 24 w 81"/>
                <a:gd name="T31" fmla="*/ 37 h 75"/>
                <a:gd name="T32" fmla="*/ 20 w 81"/>
                <a:gd name="T33" fmla="*/ 38 h 75"/>
                <a:gd name="T34" fmla="*/ 12 w 81"/>
                <a:gd name="T35" fmla="*/ 36 h 75"/>
                <a:gd name="T36" fmla="*/ 6 w 81"/>
                <a:gd name="T37" fmla="*/ 32 h 75"/>
                <a:gd name="T38" fmla="*/ 1 w 81"/>
                <a:gd name="T39" fmla="*/ 26 h 75"/>
                <a:gd name="T40" fmla="*/ 0 w 81"/>
                <a:gd name="T41" fmla="*/ 19 h 75"/>
                <a:gd name="T42" fmla="*/ 1 w 81"/>
                <a:gd name="T43" fmla="*/ 12 h 75"/>
                <a:gd name="T44" fmla="*/ 6 w 81"/>
                <a:gd name="T45" fmla="*/ 5 h 75"/>
                <a:gd name="T46" fmla="*/ 12 w 81"/>
                <a:gd name="T47" fmla="*/ 1 h 75"/>
                <a:gd name="T48" fmla="*/ 20 w 81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75"/>
                <a:gd name="T77" fmla="*/ 81 w 8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75">
                  <a:moveTo>
                    <a:pt x="40" y="0"/>
                  </a:move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5" name="Freeform 1688"/>
            <p:cNvSpPr>
              <a:spLocks/>
            </p:cNvSpPr>
            <p:nvPr/>
          </p:nvSpPr>
          <p:spPr bwMode="auto">
            <a:xfrm>
              <a:off x="3578" y="2728"/>
              <a:ext cx="40" cy="38"/>
            </a:xfrm>
            <a:custGeom>
              <a:avLst/>
              <a:gdLst>
                <a:gd name="T0" fmla="*/ 20 w 81"/>
                <a:gd name="T1" fmla="*/ 0 h 75"/>
                <a:gd name="T2" fmla="*/ 20 w 81"/>
                <a:gd name="T3" fmla="*/ 0 h 75"/>
                <a:gd name="T4" fmla="*/ 24 w 81"/>
                <a:gd name="T5" fmla="*/ 1 h 75"/>
                <a:gd name="T6" fmla="*/ 27 w 81"/>
                <a:gd name="T7" fmla="*/ 1 h 75"/>
                <a:gd name="T8" fmla="*/ 31 w 81"/>
                <a:gd name="T9" fmla="*/ 3 h 75"/>
                <a:gd name="T10" fmla="*/ 34 w 81"/>
                <a:gd name="T11" fmla="*/ 5 h 75"/>
                <a:gd name="T12" fmla="*/ 37 w 81"/>
                <a:gd name="T13" fmla="*/ 9 h 75"/>
                <a:gd name="T14" fmla="*/ 39 w 81"/>
                <a:gd name="T15" fmla="*/ 12 h 75"/>
                <a:gd name="T16" fmla="*/ 40 w 81"/>
                <a:gd name="T17" fmla="*/ 15 h 75"/>
                <a:gd name="T18" fmla="*/ 40 w 81"/>
                <a:gd name="T19" fmla="*/ 19 h 75"/>
                <a:gd name="T20" fmla="*/ 40 w 81"/>
                <a:gd name="T21" fmla="*/ 19 h 75"/>
                <a:gd name="T22" fmla="*/ 40 w 81"/>
                <a:gd name="T23" fmla="*/ 22 h 75"/>
                <a:gd name="T24" fmla="*/ 39 w 81"/>
                <a:gd name="T25" fmla="*/ 26 h 75"/>
                <a:gd name="T26" fmla="*/ 37 w 81"/>
                <a:gd name="T27" fmla="*/ 30 h 75"/>
                <a:gd name="T28" fmla="*/ 34 w 81"/>
                <a:gd name="T29" fmla="*/ 32 h 75"/>
                <a:gd name="T30" fmla="*/ 31 w 81"/>
                <a:gd name="T31" fmla="*/ 35 h 75"/>
                <a:gd name="T32" fmla="*/ 27 w 81"/>
                <a:gd name="T33" fmla="*/ 36 h 75"/>
                <a:gd name="T34" fmla="*/ 24 w 81"/>
                <a:gd name="T35" fmla="*/ 37 h 75"/>
                <a:gd name="T36" fmla="*/ 20 w 81"/>
                <a:gd name="T37" fmla="*/ 38 h 75"/>
                <a:gd name="T38" fmla="*/ 20 w 81"/>
                <a:gd name="T39" fmla="*/ 38 h 75"/>
                <a:gd name="T40" fmla="*/ 12 w 81"/>
                <a:gd name="T41" fmla="*/ 36 h 75"/>
                <a:gd name="T42" fmla="*/ 6 w 81"/>
                <a:gd name="T43" fmla="*/ 32 h 75"/>
                <a:gd name="T44" fmla="*/ 1 w 81"/>
                <a:gd name="T45" fmla="*/ 26 h 75"/>
                <a:gd name="T46" fmla="*/ 0 w 81"/>
                <a:gd name="T47" fmla="*/ 19 h 75"/>
                <a:gd name="T48" fmla="*/ 0 w 81"/>
                <a:gd name="T49" fmla="*/ 19 h 75"/>
                <a:gd name="T50" fmla="*/ 1 w 81"/>
                <a:gd name="T51" fmla="*/ 12 h 75"/>
                <a:gd name="T52" fmla="*/ 6 w 81"/>
                <a:gd name="T53" fmla="*/ 5 h 75"/>
                <a:gd name="T54" fmla="*/ 12 w 81"/>
                <a:gd name="T55" fmla="*/ 1 h 75"/>
                <a:gd name="T56" fmla="*/ 20 w 81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75"/>
                <a:gd name="T89" fmla="*/ 81 w 81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75">
                  <a:moveTo>
                    <a:pt x="40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4" y="17"/>
                  </a:lnTo>
                  <a:lnTo>
                    <a:pt x="79" y="23"/>
                  </a:lnTo>
                  <a:lnTo>
                    <a:pt x="80" y="30"/>
                  </a:lnTo>
                  <a:lnTo>
                    <a:pt x="81" y="37"/>
                  </a:lnTo>
                  <a:lnTo>
                    <a:pt x="80" y="44"/>
                  </a:lnTo>
                  <a:lnTo>
                    <a:pt x="79" y="52"/>
                  </a:lnTo>
                  <a:lnTo>
                    <a:pt x="74" y="59"/>
                  </a:lnTo>
                  <a:lnTo>
                    <a:pt x="69" y="64"/>
                  </a:lnTo>
                  <a:lnTo>
                    <a:pt x="63" y="69"/>
                  </a:lnTo>
                  <a:lnTo>
                    <a:pt x="55" y="72"/>
                  </a:lnTo>
                  <a:lnTo>
                    <a:pt x="48" y="73"/>
                  </a:lnTo>
                  <a:lnTo>
                    <a:pt x="40" y="75"/>
                  </a:lnTo>
                  <a:lnTo>
                    <a:pt x="24" y="72"/>
                  </a:lnTo>
                  <a:lnTo>
                    <a:pt x="12" y="64"/>
                  </a:lnTo>
                  <a:lnTo>
                    <a:pt x="3" y="52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0"/>
                  </a:lnTo>
                  <a:lnTo>
                    <a:pt x="24" y="2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6" name="Line 1689"/>
            <p:cNvSpPr>
              <a:spLocks noChangeShapeType="1"/>
            </p:cNvSpPr>
            <p:nvPr/>
          </p:nvSpPr>
          <p:spPr bwMode="auto">
            <a:xfrm>
              <a:off x="3574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7" name="Line 1690"/>
            <p:cNvSpPr>
              <a:spLocks noChangeShapeType="1"/>
            </p:cNvSpPr>
            <p:nvPr/>
          </p:nvSpPr>
          <p:spPr bwMode="auto">
            <a:xfrm flipV="1">
              <a:off x="3574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8" name="Line 1691"/>
            <p:cNvSpPr>
              <a:spLocks noChangeShapeType="1"/>
            </p:cNvSpPr>
            <p:nvPr/>
          </p:nvSpPr>
          <p:spPr bwMode="auto">
            <a:xfrm flipV="1">
              <a:off x="3608" y="2747"/>
              <a:ext cx="12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49" name="Line 1692"/>
            <p:cNvSpPr>
              <a:spLocks noChangeShapeType="1"/>
            </p:cNvSpPr>
            <p:nvPr/>
          </p:nvSpPr>
          <p:spPr bwMode="auto">
            <a:xfrm flipH="1">
              <a:off x="3586" y="27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0" name="Line 1693"/>
            <p:cNvSpPr>
              <a:spLocks noChangeShapeType="1"/>
            </p:cNvSpPr>
            <p:nvPr/>
          </p:nvSpPr>
          <p:spPr bwMode="auto">
            <a:xfrm>
              <a:off x="3608" y="2728"/>
              <a:ext cx="1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1" name="Line 1694"/>
            <p:cNvSpPr>
              <a:spLocks noChangeShapeType="1"/>
            </p:cNvSpPr>
            <p:nvPr/>
          </p:nvSpPr>
          <p:spPr bwMode="auto">
            <a:xfrm flipH="1">
              <a:off x="3586" y="272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2" name="Freeform 1695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5 w 36"/>
                <a:gd name="T3" fmla="*/ 1 h 35"/>
                <a:gd name="T4" fmla="*/ 2 w 36"/>
                <a:gd name="T5" fmla="*/ 3 h 35"/>
                <a:gd name="T6" fmla="*/ 1 w 36"/>
                <a:gd name="T7" fmla="*/ 6 h 35"/>
                <a:gd name="T8" fmla="*/ 0 w 36"/>
                <a:gd name="T9" fmla="*/ 10 h 35"/>
                <a:gd name="T10" fmla="*/ 1 w 36"/>
                <a:gd name="T11" fmla="*/ 13 h 35"/>
                <a:gd name="T12" fmla="*/ 2 w 36"/>
                <a:gd name="T13" fmla="*/ 16 h 35"/>
                <a:gd name="T14" fmla="*/ 5 w 36"/>
                <a:gd name="T15" fmla="*/ 17 h 35"/>
                <a:gd name="T16" fmla="*/ 9 w 36"/>
                <a:gd name="T17" fmla="*/ 18 h 35"/>
                <a:gd name="T18" fmla="*/ 13 w 36"/>
                <a:gd name="T19" fmla="*/ 17 h 35"/>
                <a:gd name="T20" fmla="*/ 16 w 36"/>
                <a:gd name="T21" fmla="*/ 16 h 35"/>
                <a:gd name="T22" fmla="*/ 18 w 36"/>
                <a:gd name="T23" fmla="*/ 13 h 35"/>
                <a:gd name="T24" fmla="*/ 18 w 36"/>
                <a:gd name="T25" fmla="*/ 10 h 35"/>
                <a:gd name="T26" fmla="*/ 18 w 36"/>
                <a:gd name="T27" fmla="*/ 6 h 35"/>
                <a:gd name="T28" fmla="*/ 16 w 36"/>
                <a:gd name="T29" fmla="*/ 3 h 35"/>
                <a:gd name="T30" fmla="*/ 13 w 36"/>
                <a:gd name="T31" fmla="*/ 1 h 35"/>
                <a:gd name="T32" fmla="*/ 9 w 36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5"/>
                <a:gd name="T53" fmla="*/ 36 w 36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5">
                  <a:moveTo>
                    <a:pt x="18" y="0"/>
                  </a:move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3" name="Freeform 1696"/>
            <p:cNvSpPr>
              <a:spLocks/>
            </p:cNvSpPr>
            <p:nvPr/>
          </p:nvSpPr>
          <p:spPr bwMode="auto">
            <a:xfrm>
              <a:off x="3590" y="2739"/>
              <a:ext cx="18" cy="18"/>
            </a:xfrm>
            <a:custGeom>
              <a:avLst/>
              <a:gdLst>
                <a:gd name="T0" fmla="*/ 9 w 36"/>
                <a:gd name="T1" fmla="*/ 0 h 35"/>
                <a:gd name="T2" fmla="*/ 9 w 36"/>
                <a:gd name="T3" fmla="*/ 0 h 35"/>
                <a:gd name="T4" fmla="*/ 5 w 36"/>
                <a:gd name="T5" fmla="*/ 1 h 35"/>
                <a:gd name="T6" fmla="*/ 2 w 36"/>
                <a:gd name="T7" fmla="*/ 3 h 35"/>
                <a:gd name="T8" fmla="*/ 1 w 36"/>
                <a:gd name="T9" fmla="*/ 6 h 35"/>
                <a:gd name="T10" fmla="*/ 0 w 36"/>
                <a:gd name="T11" fmla="*/ 10 h 35"/>
                <a:gd name="T12" fmla="*/ 0 w 36"/>
                <a:gd name="T13" fmla="*/ 10 h 35"/>
                <a:gd name="T14" fmla="*/ 1 w 36"/>
                <a:gd name="T15" fmla="*/ 13 h 35"/>
                <a:gd name="T16" fmla="*/ 2 w 36"/>
                <a:gd name="T17" fmla="*/ 16 h 35"/>
                <a:gd name="T18" fmla="*/ 5 w 36"/>
                <a:gd name="T19" fmla="*/ 17 h 35"/>
                <a:gd name="T20" fmla="*/ 9 w 36"/>
                <a:gd name="T21" fmla="*/ 18 h 35"/>
                <a:gd name="T22" fmla="*/ 9 w 36"/>
                <a:gd name="T23" fmla="*/ 18 h 35"/>
                <a:gd name="T24" fmla="*/ 13 w 36"/>
                <a:gd name="T25" fmla="*/ 17 h 35"/>
                <a:gd name="T26" fmla="*/ 16 w 36"/>
                <a:gd name="T27" fmla="*/ 16 h 35"/>
                <a:gd name="T28" fmla="*/ 18 w 36"/>
                <a:gd name="T29" fmla="*/ 13 h 35"/>
                <a:gd name="T30" fmla="*/ 18 w 36"/>
                <a:gd name="T31" fmla="*/ 10 h 35"/>
                <a:gd name="T32" fmla="*/ 18 w 36"/>
                <a:gd name="T33" fmla="*/ 10 h 35"/>
                <a:gd name="T34" fmla="*/ 18 w 36"/>
                <a:gd name="T35" fmla="*/ 6 h 35"/>
                <a:gd name="T36" fmla="*/ 16 w 36"/>
                <a:gd name="T37" fmla="*/ 3 h 35"/>
                <a:gd name="T38" fmla="*/ 13 w 36"/>
                <a:gd name="T39" fmla="*/ 1 h 35"/>
                <a:gd name="T40" fmla="*/ 9 w 36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35"/>
                <a:gd name="T65" fmla="*/ 36 w 3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35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10" y="34"/>
                  </a:lnTo>
                  <a:lnTo>
                    <a:pt x="18" y="35"/>
                  </a:lnTo>
                  <a:lnTo>
                    <a:pt x="25" y="34"/>
                  </a:lnTo>
                  <a:lnTo>
                    <a:pt x="31" y="31"/>
                  </a:lnTo>
                  <a:lnTo>
                    <a:pt x="35" y="26"/>
                  </a:lnTo>
                  <a:lnTo>
                    <a:pt x="36" y="19"/>
                  </a:lnTo>
                  <a:lnTo>
                    <a:pt x="35" y="11"/>
                  </a:lnTo>
                  <a:lnTo>
                    <a:pt x="31" y="5"/>
                  </a:lnTo>
                  <a:lnTo>
                    <a:pt x="25" y="2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4" name="Freeform 1697"/>
            <p:cNvSpPr>
              <a:spLocks/>
            </p:cNvSpPr>
            <p:nvPr/>
          </p:nvSpPr>
          <p:spPr bwMode="auto">
            <a:xfrm>
              <a:off x="3576" y="2731"/>
              <a:ext cx="10" cy="17"/>
            </a:xfrm>
            <a:custGeom>
              <a:avLst/>
              <a:gdLst>
                <a:gd name="T0" fmla="*/ 10 w 19"/>
                <a:gd name="T1" fmla="*/ 0 h 34"/>
                <a:gd name="T2" fmla="*/ 10 w 19"/>
                <a:gd name="T3" fmla="*/ 0 h 34"/>
                <a:gd name="T4" fmla="*/ 6 w 19"/>
                <a:gd name="T5" fmla="*/ 3 h 34"/>
                <a:gd name="T6" fmla="*/ 3 w 19"/>
                <a:gd name="T7" fmla="*/ 7 h 34"/>
                <a:gd name="T8" fmla="*/ 1 w 19"/>
                <a:gd name="T9" fmla="*/ 12 h 34"/>
                <a:gd name="T10" fmla="*/ 0 w 19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5" name="Freeform 1698"/>
            <p:cNvSpPr>
              <a:spLocks/>
            </p:cNvSpPr>
            <p:nvPr/>
          </p:nvSpPr>
          <p:spPr bwMode="auto">
            <a:xfrm>
              <a:off x="3576" y="2750"/>
              <a:ext cx="11" cy="17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1 w 21"/>
                <a:gd name="T5" fmla="*/ 5 h 34"/>
                <a:gd name="T6" fmla="*/ 3 w 21"/>
                <a:gd name="T7" fmla="*/ 10 h 34"/>
                <a:gd name="T8" fmla="*/ 6 w 21"/>
                <a:gd name="T9" fmla="*/ 14 h 34"/>
                <a:gd name="T10" fmla="*/ 11 w 21"/>
                <a:gd name="T11" fmla="*/ 1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4"/>
                <a:gd name="T20" fmla="*/ 21 w 2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4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5" y="19"/>
                  </a:lnTo>
                  <a:lnTo>
                    <a:pt x="11" y="28"/>
                  </a:lnTo>
                  <a:lnTo>
                    <a:pt x="21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956" name="Freeform 1699"/>
            <p:cNvSpPr>
              <a:spLocks/>
            </p:cNvSpPr>
            <p:nvPr/>
          </p:nvSpPr>
          <p:spPr bwMode="auto">
            <a:xfrm>
              <a:off x="3588" y="2768"/>
              <a:ext cx="20" cy="2"/>
            </a:xfrm>
            <a:custGeom>
              <a:avLst/>
              <a:gdLst>
                <a:gd name="T0" fmla="*/ 0 w 41"/>
                <a:gd name="T1" fmla="*/ 0 h 4"/>
                <a:gd name="T2" fmla="*/ 0 w 41"/>
                <a:gd name="T3" fmla="*/ 0 h 4"/>
                <a:gd name="T4" fmla="*/ 3 w 41"/>
                <a:gd name="T5" fmla="*/ 2 h 4"/>
                <a:gd name="T6" fmla="*/ 6 w 41"/>
                <a:gd name="T7" fmla="*/ 2 h 4"/>
                <a:gd name="T8" fmla="*/ 8 w 41"/>
                <a:gd name="T9" fmla="*/ 2 h 4"/>
                <a:gd name="T10" fmla="*/ 10 w 41"/>
                <a:gd name="T11" fmla="*/ 2 h 4"/>
                <a:gd name="T12" fmla="*/ 10 w 41"/>
                <a:gd name="T13" fmla="*/ 2 h 4"/>
                <a:gd name="T14" fmla="*/ 13 w 41"/>
                <a:gd name="T15" fmla="*/ 2 h 4"/>
                <a:gd name="T16" fmla="*/ 15 w 41"/>
                <a:gd name="T17" fmla="*/ 2 h 4"/>
                <a:gd name="T18" fmla="*/ 18 w 41"/>
                <a:gd name="T19" fmla="*/ 2 h 4"/>
                <a:gd name="T20" fmla="*/ 20 w 41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"/>
                <a:gd name="T35" fmla="*/ 41 w 41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81" name="Line 1880"/>
          <p:cNvSpPr>
            <a:spLocks noChangeShapeType="1"/>
          </p:cNvSpPr>
          <p:nvPr/>
        </p:nvSpPr>
        <p:spPr bwMode="auto">
          <a:xfrm>
            <a:off x="179388" y="3790950"/>
            <a:ext cx="0" cy="1871663"/>
          </a:xfrm>
          <a:prstGeom prst="line">
            <a:avLst/>
          </a:prstGeom>
          <a:noFill/>
          <a:ln w="9525">
            <a:solidFill>
              <a:srgbClr val="2503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82" name="Line 1881"/>
          <p:cNvSpPr>
            <a:spLocks noChangeShapeType="1"/>
          </p:cNvSpPr>
          <p:nvPr/>
        </p:nvSpPr>
        <p:spPr bwMode="auto">
          <a:xfrm>
            <a:off x="-126206" y="5373216"/>
            <a:ext cx="8821737" cy="0"/>
          </a:xfrm>
          <a:prstGeom prst="line">
            <a:avLst/>
          </a:prstGeom>
          <a:noFill/>
          <a:ln w="9525">
            <a:solidFill>
              <a:srgbClr val="2503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042" name="Rectangle 1882"/>
          <p:cNvSpPr>
            <a:spLocks noChangeArrowheads="1"/>
          </p:cNvSpPr>
          <p:nvPr/>
        </p:nvSpPr>
        <p:spPr bwMode="auto">
          <a:xfrm>
            <a:off x="180975" y="4584031"/>
            <a:ext cx="142875" cy="1006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3" name="Rectangle 1883"/>
          <p:cNvSpPr>
            <a:spLocks noChangeArrowheads="1"/>
          </p:cNvSpPr>
          <p:nvPr/>
        </p:nvSpPr>
        <p:spPr bwMode="auto">
          <a:xfrm>
            <a:off x="323850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4" name="Rectangle 1884"/>
          <p:cNvSpPr>
            <a:spLocks noChangeArrowheads="1"/>
          </p:cNvSpPr>
          <p:nvPr/>
        </p:nvSpPr>
        <p:spPr bwMode="auto">
          <a:xfrm>
            <a:off x="468313" y="4439568"/>
            <a:ext cx="142875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5" name="Rectangle 1885"/>
          <p:cNvSpPr>
            <a:spLocks noChangeArrowheads="1"/>
          </p:cNvSpPr>
          <p:nvPr/>
        </p:nvSpPr>
        <p:spPr bwMode="auto">
          <a:xfrm>
            <a:off x="611188" y="451100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6" name="Rectangle 1886"/>
          <p:cNvSpPr>
            <a:spLocks noChangeArrowheads="1"/>
          </p:cNvSpPr>
          <p:nvPr/>
        </p:nvSpPr>
        <p:spPr bwMode="auto">
          <a:xfrm>
            <a:off x="755650" y="4655468"/>
            <a:ext cx="144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7" name="Rectangle 1887"/>
          <p:cNvSpPr>
            <a:spLocks noChangeArrowheads="1"/>
          </p:cNvSpPr>
          <p:nvPr/>
        </p:nvSpPr>
        <p:spPr bwMode="auto">
          <a:xfrm>
            <a:off x="900113" y="4655468"/>
            <a:ext cx="14287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8" name="Rectangle 1888"/>
          <p:cNvSpPr>
            <a:spLocks noChangeArrowheads="1"/>
          </p:cNvSpPr>
          <p:nvPr/>
        </p:nvSpPr>
        <p:spPr bwMode="auto">
          <a:xfrm>
            <a:off x="1042988" y="4582443"/>
            <a:ext cx="1444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49" name="Rectangle 1889"/>
          <p:cNvSpPr>
            <a:spLocks noChangeArrowheads="1"/>
          </p:cNvSpPr>
          <p:nvPr/>
        </p:nvSpPr>
        <p:spPr bwMode="auto">
          <a:xfrm>
            <a:off x="1187450" y="4439568"/>
            <a:ext cx="144463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0" name="Rectangle 1890"/>
          <p:cNvSpPr>
            <a:spLocks noChangeArrowheads="1"/>
          </p:cNvSpPr>
          <p:nvPr/>
        </p:nvSpPr>
        <p:spPr bwMode="auto">
          <a:xfrm>
            <a:off x="1331913" y="4295106"/>
            <a:ext cx="1444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1" name="Rectangle 1891"/>
          <p:cNvSpPr>
            <a:spLocks noChangeArrowheads="1"/>
          </p:cNvSpPr>
          <p:nvPr/>
        </p:nvSpPr>
        <p:spPr bwMode="auto">
          <a:xfrm>
            <a:off x="1476375" y="4295106"/>
            <a:ext cx="14287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2" name="Rectangle 1892"/>
          <p:cNvSpPr>
            <a:spLocks noChangeArrowheads="1"/>
          </p:cNvSpPr>
          <p:nvPr/>
        </p:nvSpPr>
        <p:spPr bwMode="auto">
          <a:xfrm>
            <a:off x="1619250" y="4222081"/>
            <a:ext cx="1444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3" name="Rectangle 1893"/>
          <p:cNvSpPr>
            <a:spLocks noChangeArrowheads="1"/>
          </p:cNvSpPr>
          <p:nvPr/>
        </p:nvSpPr>
        <p:spPr bwMode="auto">
          <a:xfrm>
            <a:off x="1763713" y="436654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4" name="Rectangle 1894"/>
          <p:cNvSpPr>
            <a:spLocks noChangeArrowheads="1"/>
          </p:cNvSpPr>
          <p:nvPr/>
        </p:nvSpPr>
        <p:spPr bwMode="auto">
          <a:xfrm>
            <a:off x="1908175" y="4582443"/>
            <a:ext cx="14287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5" name="Rectangle 1895"/>
          <p:cNvSpPr>
            <a:spLocks noChangeArrowheads="1"/>
          </p:cNvSpPr>
          <p:nvPr/>
        </p:nvSpPr>
        <p:spPr bwMode="auto">
          <a:xfrm>
            <a:off x="2051050" y="4655468"/>
            <a:ext cx="144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6" name="Rectangle 1896"/>
          <p:cNvSpPr>
            <a:spLocks noChangeArrowheads="1"/>
          </p:cNvSpPr>
          <p:nvPr/>
        </p:nvSpPr>
        <p:spPr bwMode="auto">
          <a:xfrm>
            <a:off x="2195513" y="4582443"/>
            <a:ext cx="1444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7" name="Rectangle 1897"/>
          <p:cNvSpPr>
            <a:spLocks noChangeArrowheads="1"/>
          </p:cNvSpPr>
          <p:nvPr/>
        </p:nvSpPr>
        <p:spPr bwMode="auto">
          <a:xfrm>
            <a:off x="2339975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8" name="Rectangle 1898"/>
          <p:cNvSpPr>
            <a:spLocks noChangeArrowheads="1"/>
          </p:cNvSpPr>
          <p:nvPr/>
        </p:nvSpPr>
        <p:spPr bwMode="auto">
          <a:xfrm>
            <a:off x="2484438" y="4439568"/>
            <a:ext cx="144462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59" name="Rectangle 1899"/>
          <p:cNvSpPr>
            <a:spLocks noChangeArrowheads="1"/>
          </p:cNvSpPr>
          <p:nvPr/>
        </p:nvSpPr>
        <p:spPr bwMode="auto">
          <a:xfrm>
            <a:off x="2627313" y="436654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0" name="Rectangle 1900"/>
          <p:cNvSpPr>
            <a:spLocks noChangeArrowheads="1"/>
          </p:cNvSpPr>
          <p:nvPr/>
        </p:nvSpPr>
        <p:spPr bwMode="auto">
          <a:xfrm>
            <a:off x="2771775" y="4295106"/>
            <a:ext cx="144463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1" name="Rectangle 1901"/>
          <p:cNvSpPr>
            <a:spLocks noChangeArrowheads="1"/>
          </p:cNvSpPr>
          <p:nvPr/>
        </p:nvSpPr>
        <p:spPr bwMode="auto">
          <a:xfrm>
            <a:off x="2916238" y="436654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2" name="Rectangle 1902"/>
          <p:cNvSpPr>
            <a:spLocks noChangeArrowheads="1"/>
          </p:cNvSpPr>
          <p:nvPr/>
        </p:nvSpPr>
        <p:spPr bwMode="auto">
          <a:xfrm>
            <a:off x="3059113" y="4439568"/>
            <a:ext cx="144462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3" name="Rectangle 1903"/>
          <p:cNvSpPr>
            <a:spLocks noChangeArrowheads="1"/>
          </p:cNvSpPr>
          <p:nvPr/>
        </p:nvSpPr>
        <p:spPr bwMode="auto">
          <a:xfrm>
            <a:off x="3203575" y="4582443"/>
            <a:ext cx="1444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4" name="Rectangle 1904"/>
          <p:cNvSpPr>
            <a:spLocks noChangeArrowheads="1"/>
          </p:cNvSpPr>
          <p:nvPr/>
        </p:nvSpPr>
        <p:spPr bwMode="auto">
          <a:xfrm>
            <a:off x="3348038" y="451100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5" name="Rectangle 1905"/>
          <p:cNvSpPr>
            <a:spLocks noChangeArrowheads="1"/>
          </p:cNvSpPr>
          <p:nvPr/>
        </p:nvSpPr>
        <p:spPr bwMode="auto">
          <a:xfrm>
            <a:off x="3492500" y="4655468"/>
            <a:ext cx="144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6" name="Rectangle 1906"/>
          <p:cNvSpPr>
            <a:spLocks noChangeArrowheads="1"/>
          </p:cNvSpPr>
          <p:nvPr/>
        </p:nvSpPr>
        <p:spPr bwMode="auto">
          <a:xfrm>
            <a:off x="3635375" y="4798343"/>
            <a:ext cx="14446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7" name="Rectangle 1907"/>
          <p:cNvSpPr>
            <a:spLocks noChangeArrowheads="1"/>
          </p:cNvSpPr>
          <p:nvPr/>
        </p:nvSpPr>
        <p:spPr bwMode="auto">
          <a:xfrm>
            <a:off x="3779838" y="4871368"/>
            <a:ext cx="1444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8" name="Rectangle 1908"/>
          <p:cNvSpPr>
            <a:spLocks noChangeArrowheads="1"/>
          </p:cNvSpPr>
          <p:nvPr/>
        </p:nvSpPr>
        <p:spPr bwMode="auto">
          <a:xfrm>
            <a:off x="3924300" y="4942806"/>
            <a:ext cx="1444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69" name="Rectangle 1909"/>
          <p:cNvSpPr>
            <a:spLocks noChangeArrowheads="1"/>
          </p:cNvSpPr>
          <p:nvPr/>
        </p:nvSpPr>
        <p:spPr bwMode="auto">
          <a:xfrm>
            <a:off x="4067175" y="4871368"/>
            <a:ext cx="1444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0" name="Rectangle 1910"/>
          <p:cNvSpPr>
            <a:spLocks noChangeArrowheads="1"/>
          </p:cNvSpPr>
          <p:nvPr/>
        </p:nvSpPr>
        <p:spPr bwMode="auto">
          <a:xfrm>
            <a:off x="4211638" y="4798343"/>
            <a:ext cx="1444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1" name="Rectangle 1911"/>
          <p:cNvSpPr>
            <a:spLocks noChangeArrowheads="1"/>
          </p:cNvSpPr>
          <p:nvPr/>
        </p:nvSpPr>
        <p:spPr bwMode="auto">
          <a:xfrm>
            <a:off x="4356100" y="4726906"/>
            <a:ext cx="1444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2" name="Rectangle 1912"/>
          <p:cNvSpPr>
            <a:spLocks noChangeArrowheads="1"/>
          </p:cNvSpPr>
          <p:nvPr/>
        </p:nvSpPr>
        <p:spPr bwMode="auto">
          <a:xfrm>
            <a:off x="4500563" y="451100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3" name="Rectangle 1913"/>
          <p:cNvSpPr>
            <a:spLocks noChangeArrowheads="1"/>
          </p:cNvSpPr>
          <p:nvPr/>
        </p:nvSpPr>
        <p:spPr bwMode="auto">
          <a:xfrm>
            <a:off x="4643438" y="4582443"/>
            <a:ext cx="1444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4" name="Rectangle 1914"/>
          <p:cNvSpPr>
            <a:spLocks noChangeArrowheads="1"/>
          </p:cNvSpPr>
          <p:nvPr/>
        </p:nvSpPr>
        <p:spPr bwMode="auto">
          <a:xfrm>
            <a:off x="4787900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5" name="Rectangle 1915"/>
          <p:cNvSpPr>
            <a:spLocks noChangeArrowheads="1"/>
          </p:cNvSpPr>
          <p:nvPr/>
        </p:nvSpPr>
        <p:spPr bwMode="auto">
          <a:xfrm>
            <a:off x="4932363" y="4439568"/>
            <a:ext cx="144462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6" name="Rectangle 1916"/>
          <p:cNvSpPr>
            <a:spLocks noChangeArrowheads="1"/>
          </p:cNvSpPr>
          <p:nvPr/>
        </p:nvSpPr>
        <p:spPr bwMode="auto">
          <a:xfrm>
            <a:off x="5076825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7" name="Rectangle 1917"/>
          <p:cNvSpPr>
            <a:spLocks noChangeArrowheads="1"/>
          </p:cNvSpPr>
          <p:nvPr/>
        </p:nvSpPr>
        <p:spPr bwMode="auto">
          <a:xfrm>
            <a:off x="5219700" y="4582443"/>
            <a:ext cx="1444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8" name="Rectangle 1918"/>
          <p:cNvSpPr>
            <a:spLocks noChangeArrowheads="1"/>
          </p:cNvSpPr>
          <p:nvPr/>
        </p:nvSpPr>
        <p:spPr bwMode="auto">
          <a:xfrm>
            <a:off x="5364163" y="4726906"/>
            <a:ext cx="1444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79" name="Rectangle 1919"/>
          <p:cNvSpPr>
            <a:spLocks noChangeArrowheads="1"/>
          </p:cNvSpPr>
          <p:nvPr/>
        </p:nvSpPr>
        <p:spPr bwMode="auto">
          <a:xfrm>
            <a:off x="5508625" y="4655468"/>
            <a:ext cx="14446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0" name="Rectangle 1920"/>
          <p:cNvSpPr>
            <a:spLocks noChangeArrowheads="1"/>
          </p:cNvSpPr>
          <p:nvPr/>
        </p:nvSpPr>
        <p:spPr bwMode="auto">
          <a:xfrm>
            <a:off x="5651500" y="4726906"/>
            <a:ext cx="1444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1" name="Rectangle 1921"/>
          <p:cNvSpPr>
            <a:spLocks noChangeArrowheads="1"/>
          </p:cNvSpPr>
          <p:nvPr/>
        </p:nvSpPr>
        <p:spPr bwMode="auto">
          <a:xfrm>
            <a:off x="5795963" y="4871368"/>
            <a:ext cx="1444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2" name="Rectangle 1922"/>
          <p:cNvSpPr>
            <a:spLocks noChangeArrowheads="1"/>
          </p:cNvSpPr>
          <p:nvPr/>
        </p:nvSpPr>
        <p:spPr bwMode="auto">
          <a:xfrm>
            <a:off x="5940425" y="4942806"/>
            <a:ext cx="1444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3" name="Rectangle 1923"/>
          <p:cNvSpPr>
            <a:spLocks noChangeArrowheads="1"/>
          </p:cNvSpPr>
          <p:nvPr/>
        </p:nvSpPr>
        <p:spPr bwMode="auto">
          <a:xfrm>
            <a:off x="6084888" y="4942806"/>
            <a:ext cx="1444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4" name="Rectangle 1924"/>
          <p:cNvSpPr>
            <a:spLocks noChangeArrowheads="1"/>
          </p:cNvSpPr>
          <p:nvPr/>
        </p:nvSpPr>
        <p:spPr bwMode="auto">
          <a:xfrm>
            <a:off x="6227763" y="4942806"/>
            <a:ext cx="1444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5" name="Rectangle 1925"/>
          <p:cNvSpPr>
            <a:spLocks noChangeArrowheads="1"/>
          </p:cNvSpPr>
          <p:nvPr/>
        </p:nvSpPr>
        <p:spPr bwMode="auto">
          <a:xfrm>
            <a:off x="6372225" y="4871368"/>
            <a:ext cx="1444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6" name="Rectangle 1926"/>
          <p:cNvSpPr>
            <a:spLocks noChangeArrowheads="1"/>
          </p:cNvSpPr>
          <p:nvPr/>
        </p:nvSpPr>
        <p:spPr bwMode="auto">
          <a:xfrm>
            <a:off x="6516688" y="4871368"/>
            <a:ext cx="1444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7" name="Rectangle 1927"/>
          <p:cNvSpPr>
            <a:spLocks noChangeArrowheads="1"/>
          </p:cNvSpPr>
          <p:nvPr/>
        </p:nvSpPr>
        <p:spPr bwMode="auto">
          <a:xfrm>
            <a:off x="6659563" y="4798343"/>
            <a:ext cx="1444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8" name="Rectangle 1928"/>
          <p:cNvSpPr>
            <a:spLocks noChangeArrowheads="1"/>
          </p:cNvSpPr>
          <p:nvPr/>
        </p:nvSpPr>
        <p:spPr bwMode="auto">
          <a:xfrm>
            <a:off x="6804025" y="4726906"/>
            <a:ext cx="1444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89" name="Rectangle 1929"/>
          <p:cNvSpPr>
            <a:spLocks noChangeArrowheads="1"/>
          </p:cNvSpPr>
          <p:nvPr/>
        </p:nvSpPr>
        <p:spPr bwMode="auto">
          <a:xfrm>
            <a:off x="6948488" y="4655468"/>
            <a:ext cx="144462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0" name="Rectangle 1930"/>
          <p:cNvSpPr>
            <a:spLocks noChangeArrowheads="1"/>
          </p:cNvSpPr>
          <p:nvPr/>
        </p:nvSpPr>
        <p:spPr bwMode="auto">
          <a:xfrm>
            <a:off x="7092950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1" name="Rectangle 1931"/>
          <p:cNvSpPr>
            <a:spLocks noChangeArrowheads="1"/>
          </p:cNvSpPr>
          <p:nvPr/>
        </p:nvSpPr>
        <p:spPr bwMode="auto">
          <a:xfrm>
            <a:off x="7235825" y="4582443"/>
            <a:ext cx="1444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2" name="Rectangle 1932"/>
          <p:cNvSpPr>
            <a:spLocks noChangeArrowheads="1"/>
          </p:cNvSpPr>
          <p:nvPr/>
        </p:nvSpPr>
        <p:spPr bwMode="auto">
          <a:xfrm>
            <a:off x="7380288" y="4655468"/>
            <a:ext cx="144462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3" name="Rectangle 1933"/>
          <p:cNvSpPr>
            <a:spLocks noChangeArrowheads="1"/>
          </p:cNvSpPr>
          <p:nvPr/>
        </p:nvSpPr>
        <p:spPr bwMode="auto">
          <a:xfrm>
            <a:off x="7524750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4" name="Rectangle 1934"/>
          <p:cNvSpPr>
            <a:spLocks noChangeArrowheads="1"/>
          </p:cNvSpPr>
          <p:nvPr/>
        </p:nvSpPr>
        <p:spPr bwMode="auto">
          <a:xfrm>
            <a:off x="7667625" y="4366543"/>
            <a:ext cx="1444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5" name="Rectangle 1935"/>
          <p:cNvSpPr>
            <a:spLocks noChangeArrowheads="1"/>
          </p:cNvSpPr>
          <p:nvPr/>
        </p:nvSpPr>
        <p:spPr bwMode="auto">
          <a:xfrm>
            <a:off x="7812088" y="4295106"/>
            <a:ext cx="1444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6" name="Rectangle 1936"/>
          <p:cNvSpPr>
            <a:spLocks noChangeArrowheads="1"/>
          </p:cNvSpPr>
          <p:nvPr/>
        </p:nvSpPr>
        <p:spPr bwMode="auto">
          <a:xfrm>
            <a:off x="7956550" y="4366543"/>
            <a:ext cx="1444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7" name="Rectangle 1937"/>
          <p:cNvSpPr>
            <a:spLocks noChangeArrowheads="1"/>
          </p:cNvSpPr>
          <p:nvPr/>
        </p:nvSpPr>
        <p:spPr bwMode="auto">
          <a:xfrm>
            <a:off x="8101013" y="451100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8" name="Rectangle 1938"/>
          <p:cNvSpPr>
            <a:spLocks noChangeArrowheads="1"/>
          </p:cNvSpPr>
          <p:nvPr/>
        </p:nvSpPr>
        <p:spPr bwMode="auto">
          <a:xfrm>
            <a:off x="8243888" y="436654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099" name="Rectangle 1939"/>
          <p:cNvSpPr>
            <a:spLocks noChangeArrowheads="1"/>
          </p:cNvSpPr>
          <p:nvPr/>
        </p:nvSpPr>
        <p:spPr bwMode="auto">
          <a:xfrm>
            <a:off x="8388350" y="4295106"/>
            <a:ext cx="144463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00" name="Rectangle 1940"/>
          <p:cNvSpPr>
            <a:spLocks noChangeArrowheads="1"/>
          </p:cNvSpPr>
          <p:nvPr/>
        </p:nvSpPr>
        <p:spPr bwMode="auto">
          <a:xfrm>
            <a:off x="8532813" y="4366543"/>
            <a:ext cx="144462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01" name="Rectangle 1941"/>
          <p:cNvSpPr>
            <a:spLocks noChangeArrowheads="1"/>
          </p:cNvSpPr>
          <p:nvPr/>
        </p:nvSpPr>
        <p:spPr bwMode="auto">
          <a:xfrm>
            <a:off x="8675688" y="4511006"/>
            <a:ext cx="144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02" name="Rectangle 1942"/>
          <p:cNvSpPr>
            <a:spLocks noChangeArrowheads="1"/>
          </p:cNvSpPr>
          <p:nvPr/>
        </p:nvSpPr>
        <p:spPr bwMode="auto">
          <a:xfrm>
            <a:off x="8820150" y="4511006"/>
            <a:ext cx="1444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108" name="Line 1948"/>
          <p:cNvSpPr>
            <a:spLocks noChangeShapeType="1"/>
          </p:cNvSpPr>
          <p:nvPr/>
        </p:nvSpPr>
        <p:spPr bwMode="auto">
          <a:xfrm>
            <a:off x="3851275" y="1844006"/>
            <a:ext cx="0" cy="3744912"/>
          </a:xfrm>
          <a:prstGeom prst="line">
            <a:avLst/>
          </a:prstGeom>
          <a:noFill/>
          <a:ln w="9525">
            <a:solidFill>
              <a:srgbClr val="2503F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09" name="Line 1949"/>
          <p:cNvSpPr>
            <a:spLocks noChangeShapeType="1"/>
          </p:cNvSpPr>
          <p:nvPr/>
        </p:nvSpPr>
        <p:spPr bwMode="auto">
          <a:xfrm>
            <a:off x="4356100" y="1844006"/>
            <a:ext cx="0" cy="3744912"/>
          </a:xfrm>
          <a:prstGeom prst="line">
            <a:avLst/>
          </a:prstGeom>
          <a:noFill/>
          <a:ln w="9525">
            <a:solidFill>
              <a:srgbClr val="2503F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0" name="Freeform 1950"/>
          <p:cNvSpPr>
            <a:spLocks/>
          </p:cNvSpPr>
          <p:nvPr/>
        </p:nvSpPr>
        <p:spPr bwMode="auto">
          <a:xfrm>
            <a:off x="3856038" y="4114229"/>
            <a:ext cx="500062" cy="136525"/>
          </a:xfrm>
          <a:custGeom>
            <a:avLst/>
            <a:gdLst>
              <a:gd name="T0" fmla="*/ 0 w 315"/>
              <a:gd name="T1" fmla="*/ 71438 h 86"/>
              <a:gd name="T2" fmla="*/ 225425 w 315"/>
              <a:gd name="T3" fmla="*/ 125413 h 86"/>
              <a:gd name="T4" fmla="*/ 500062 w 315"/>
              <a:gd name="T5" fmla="*/ 0 h 86"/>
              <a:gd name="T6" fmla="*/ 0 60000 65536"/>
              <a:gd name="T7" fmla="*/ 0 60000 65536"/>
              <a:gd name="T8" fmla="*/ 0 60000 65536"/>
              <a:gd name="T9" fmla="*/ 0 w 315"/>
              <a:gd name="T10" fmla="*/ 0 h 86"/>
              <a:gd name="T11" fmla="*/ 315 w 315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" h="86">
                <a:moveTo>
                  <a:pt x="0" y="45"/>
                </a:moveTo>
                <a:cubicBezTo>
                  <a:pt x="24" y="50"/>
                  <a:pt x="90" y="86"/>
                  <a:pt x="142" y="79"/>
                </a:cubicBezTo>
                <a:cubicBezTo>
                  <a:pt x="194" y="72"/>
                  <a:pt x="279" y="16"/>
                  <a:pt x="31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1" name="Freeform 1951"/>
          <p:cNvSpPr>
            <a:spLocks/>
          </p:cNvSpPr>
          <p:nvPr/>
        </p:nvSpPr>
        <p:spPr bwMode="auto">
          <a:xfrm>
            <a:off x="3851275" y="4187254"/>
            <a:ext cx="1588" cy="450850"/>
          </a:xfrm>
          <a:custGeom>
            <a:avLst/>
            <a:gdLst>
              <a:gd name="T0" fmla="*/ 0 w 1"/>
              <a:gd name="T1" fmla="*/ 450850 h 284"/>
              <a:gd name="T2" fmla="*/ 1588 w 1"/>
              <a:gd name="T3" fmla="*/ 0 h 284"/>
              <a:gd name="T4" fmla="*/ 0 60000 65536"/>
              <a:gd name="T5" fmla="*/ 0 60000 65536"/>
              <a:gd name="T6" fmla="*/ 0 w 1"/>
              <a:gd name="T7" fmla="*/ 0 h 284"/>
              <a:gd name="T8" fmla="*/ 1 w 1"/>
              <a:gd name="T9" fmla="*/ 284 h 2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84">
                <a:moveTo>
                  <a:pt x="0" y="284"/>
                </a:moveTo>
                <a:lnTo>
                  <a:pt x="1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2" name="Freeform 1952"/>
          <p:cNvSpPr>
            <a:spLocks/>
          </p:cNvSpPr>
          <p:nvPr/>
        </p:nvSpPr>
        <p:spPr bwMode="auto">
          <a:xfrm>
            <a:off x="5860646" y="4206206"/>
            <a:ext cx="719138" cy="88900"/>
          </a:xfrm>
          <a:custGeom>
            <a:avLst/>
            <a:gdLst>
              <a:gd name="T0" fmla="*/ 0 w 453"/>
              <a:gd name="T1" fmla="*/ 23813 h 56"/>
              <a:gd name="T2" fmla="*/ 287338 w 453"/>
              <a:gd name="T3" fmla="*/ 85725 h 56"/>
              <a:gd name="T4" fmla="*/ 719138 w 453"/>
              <a:gd name="T5" fmla="*/ 0 h 56"/>
              <a:gd name="T6" fmla="*/ 0 60000 65536"/>
              <a:gd name="T7" fmla="*/ 0 60000 65536"/>
              <a:gd name="T8" fmla="*/ 0 60000 65536"/>
              <a:gd name="T9" fmla="*/ 0 w 453"/>
              <a:gd name="T10" fmla="*/ 0 h 56"/>
              <a:gd name="T11" fmla="*/ 453 w 453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56">
                <a:moveTo>
                  <a:pt x="0" y="15"/>
                </a:moveTo>
                <a:cubicBezTo>
                  <a:pt x="30" y="21"/>
                  <a:pt x="106" y="56"/>
                  <a:pt x="181" y="54"/>
                </a:cubicBezTo>
                <a:cubicBezTo>
                  <a:pt x="256" y="52"/>
                  <a:pt x="396" y="11"/>
                  <a:pt x="45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3" name="Freeform 1953"/>
          <p:cNvSpPr>
            <a:spLocks/>
          </p:cNvSpPr>
          <p:nvPr/>
        </p:nvSpPr>
        <p:spPr bwMode="auto">
          <a:xfrm>
            <a:off x="5867400" y="4223767"/>
            <a:ext cx="36513" cy="395287"/>
          </a:xfrm>
          <a:custGeom>
            <a:avLst/>
            <a:gdLst>
              <a:gd name="T0" fmla="*/ 0 w 1"/>
              <a:gd name="T1" fmla="*/ 395287 h 233"/>
              <a:gd name="T2" fmla="*/ 0 w 1"/>
              <a:gd name="T3" fmla="*/ 0 h 233"/>
              <a:gd name="T4" fmla="*/ 0 60000 65536"/>
              <a:gd name="T5" fmla="*/ 0 60000 65536"/>
              <a:gd name="T6" fmla="*/ 0 w 1"/>
              <a:gd name="T7" fmla="*/ 0 h 233"/>
              <a:gd name="T8" fmla="*/ 1 w 1"/>
              <a:gd name="T9" fmla="*/ 233 h 2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3">
                <a:moveTo>
                  <a:pt x="0" y="233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4" name="Freeform 1954"/>
          <p:cNvSpPr>
            <a:spLocks/>
          </p:cNvSpPr>
          <p:nvPr/>
        </p:nvSpPr>
        <p:spPr bwMode="auto">
          <a:xfrm>
            <a:off x="6589713" y="4187254"/>
            <a:ext cx="1587" cy="407988"/>
          </a:xfrm>
          <a:custGeom>
            <a:avLst/>
            <a:gdLst>
              <a:gd name="T0" fmla="*/ 0 w 1"/>
              <a:gd name="T1" fmla="*/ 407988 h 257"/>
              <a:gd name="T2" fmla="*/ 0 w 1"/>
              <a:gd name="T3" fmla="*/ 0 h 257"/>
              <a:gd name="T4" fmla="*/ 0 60000 65536"/>
              <a:gd name="T5" fmla="*/ 0 60000 65536"/>
              <a:gd name="T6" fmla="*/ 0 w 1"/>
              <a:gd name="T7" fmla="*/ 0 h 257"/>
              <a:gd name="T8" fmla="*/ 1 w 1"/>
              <a:gd name="T9" fmla="*/ 257 h 2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57">
                <a:moveTo>
                  <a:pt x="0" y="257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5" name="Freeform 1955"/>
          <p:cNvSpPr>
            <a:spLocks/>
          </p:cNvSpPr>
          <p:nvPr/>
        </p:nvSpPr>
        <p:spPr bwMode="auto">
          <a:xfrm>
            <a:off x="179388" y="4004692"/>
            <a:ext cx="3676650" cy="619125"/>
          </a:xfrm>
          <a:custGeom>
            <a:avLst/>
            <a:gdLst>
              <a:gd name="T0" fmla="*/ 0 w 2316"/>
              <a:gd name="T1" fmla="*/ 325438 h 390"/>
              <a:gd name="T2" fmla="*/ 361950 w 2316"/>
              <a:gd name="T3" fmla="*/ 196850 h 390"/>
              <a:gd name="T4" fmla="*/ 795338 w 2316"/>
              <a:gd name="T5" fmla="*/ 439738 h 390"/>
              <a:gd name="T6" fmla="*/ 1409700 w 2316"/>
              <a:gd name="T7" fmla="*/ 1588 h 390"/>
              <a:gd name="T8" fmla="*/ 1938338 w 2316"/>
              <a:gd name="T9" fmla="*/ 431800 h 390"/>
              <a:gd name="T10" fmla="*/ 2209800 w 2316"/>
              <a:gd name="T11" fmla="*/ 273050 h 390"/>
              <a:gd name="T12" fmla="*/ 2662238 w 2316"/>
              <a:gd name="T13" fmla="*/ 82550 h 390"/>
              <a:gd name="T14" fmla="*/ 3100388 w 2316"/>
              <a:gd name="T15" fmla="*/ 320675 h 390"/>
              <a:gd name="T16" fmla="*/ 3240088 w 2316"/>
              <a:gd name="T17" fmla="*/ 257175 h 390"/>
              <a:gd name="T18" fmla="*/ 3503613 w 2316"/>
              <a:gd name="T19" fmla="*/ 536575 h 390"/>
              <a:gd name="T20" fmla="*/ 3676650 w 2316"/>
              <a:gd name="T21" fmla="*/ 619125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16"/>
              <a:gd name="T34" fmla="*/ 0 h 390"/>
              <a:gd name="T35" fmla="*/ 2316 w 2316"/>
              <a:gd name="T36" fmla="*/ 390 h 3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16" h="390">
                <a:moveTo>
                  <a:pt x="0" y="205"/>
                </a:moveTo>
                <a:cubicBezTo>
                  <a:pt x="38" y="191"/>
                  <a:pt x="145" y="112"/>
                  <a:pt x="228" y="124"/>
                </a:cubicBezTo>
                <a:cubicBezTo>
                  <a:pt x="311" y="136"/>
                  <a:pt x="391" y="297"/>
                  <a:pt x="501" y="277"/>
                </a:cubicBezTo>
                <a:cubicBezTo>
                  <a:pt x="611" y="257"/>
                  <a:pt x="768" y="2"/>
                  <a:pt x="888" y="1"/>
                </a:cubicBezTo>
                <a:cubicBezTo>
                  <a:pt x="1008" y="0"/>
                  <a:pt x="1137" y="244"/>
                  <a:pt x="1221" y="272"/>
                </a:cubicBezTo>
                <a:cubicBezTo>
                  <a:pt x="1305" y="300"/>
                  <a:pt x="1316" y="209"/>
                  <a:pt x="1392" y="172"/>
                </a:cubicBezTo>
                <a:cubicBezTo>
                  <a:pt x="1468" y="135"/>
                  <a:pt x="1583" y="47"/>
                  <a:pt x="1677" y="52"/>
                </a:cubicBezTo>
                <a:cubicBezTo>
                  <a:pt x="1771" y="57"/>
                  <a:pt x="1892" y="184"/>
                  <a:pt x="1953" y="202"/>
                </a:cubicBezTo>
                <a:cubicBezTo>
                  <a:pt x="2014" y="220"/>
                  <a:pt x="1999" y="139"/>
                  <a:pt x="2041" y="162"/>
                </a:cubicBezTo>
                <a:cubicBezTo>
                  <a:pt x="2083" y="185"/>
                  <a:pt x="2161" y="300"/>
                  <a:pt x="2207" y="338"/>
                </a:cubicBezTo>
                <a:cubicBezTo>
                  <a:pt x="2253" y="376"/>
                  <a:pt x="2293" y="379"/>
                  <a:pt x="2316" y="39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6" name="Freeform 1956"/>
          <p:cNvSpPr>
            <a:spLocks/>
          </p:cNvSpPr>
          <p:nvPr/>
        </p:nvSpPr>
        <p:spPr bwMode="auto">
          <a:xfrm>
            <a:off x="4356100" y="4187254"/>
            <a:ext cx="1514475" cy="428625"/>
          </a:xfrm>
          <a:custGeom>
            <a:avLst/>
            <a:gdLst>
              <a:gd name="T0" fmla="*/ 0 w 954"/>
              <a:gd name="T1" fmla="*/ 360363 h 270"/>
              <a:gd name="T2" fmla="*/ 95250 w 954"/>
              <a:gd name="T3" fmla="*/ 276225 h 270"/>
              <a:gd name="T4" fmla="*/ 153988 w 954"/>
              <a:gd name="T5" fmla="*/ 177800 h 270"/>
              <a:gd name="T6" fmla="*/ 220663 w 954"/>
              <a:gd name="T7" fmla="*/ 63500 h 270"/>
              <a:gd name="T8" fmla="*/ 358775 w 954"/>
              <a:gd name="T9" fmla="*/ 123825 h 270"/>
              <a:gd name="T10" fmla="*/ 468313 w 954"/>
              <a:gd name="T11" fmla="*/ 61913 h 270"/>
              <a:gd name="T12" fmla="*/ 628650 w 954"/>
              <a:gd name="T13" fmla="*/ 1588 h 270"/>
              <a:gd name="T14" fmla="*/ 796925 w 954"/>
              <a:gd name="T15" fmla="*/ 73025 h 270"/>
              <a:gd name="T16" fmla="*/ 904875 w 954"/>
              <a:gd name="T17" fmla="*/ 139700 h 270"/>
              <a:gd name="T18" fmla="*/ 1090613 w 954"/>
              <a:gd name="T19" fmla="*/ 244475 h 270"/>
              <a:gd name="T20" fmla="*/ 1162050 w 954"/>
              <a:gd name="T21" fmla="*/ 211138 h 270"/>
              <a:gd name="T22" fmla="*/ 1211263 w 954"/>
              <a:gd name="T23" fmla="*/ 180975 h 270"/>
              <a:gd name="T24" fmla="*/ 1368425 w 954"/>
              <a:gd name="T25" fmla="*/ 300038 h 270"/>
              <a:gd name="T26" fmla="*/ 1454150 w 954"/>
              <a:gd name="T27" fmla="*/ 381000 h 270"/>
              <a:gd name="T28" fmla="*/ 1514475 w 954"/>
              <a:gd name="T29" fmla="*/ 428625 h 2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54"/>
              <a:gd name="T46" fmla="*/ 0 h 270"/>
              <a:gd name="T47" fmla="*/ 954 w 954"/>
              <a:gd name="T48" fmla="*/ 270 h 2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54" h="270">
                <a:moveTo>
                  <a:pt x="0" y="227"/>
                </a:moveTo>
                <a:cubicBezTo>
                  <a:pt x="10" y="218"/>
                  <a:pt x="44" y="193"/>
                  <a:pt x="60" y="174"/>
                </a:cubicBezTo>
                <a:cubicBezTo>
                  <a:pt x="76" y="155"/>
                  <a:pt x="84" y="134"/>
                  <a:pt x="97" y="112"/>
                </a:cubicBezTo>
                <a:cubicBezTo>
                  <a:pt x="110" y="90"/>
                  <a:pt x="118" y="46"/>
                  <a:pt x="139" y="40"/>
                </a:cubicBezTo>
                <a:cubicBezTo>
                  <a:pt x="160" y="34"/>
                  <a:pt x="200" y="78"/>
                  <a:pt x="226" y="78"/>
                </a:cubicBezTo>
                <a:cubicBezTo>
                  <a:pt x="252" y="78"/>
                  <a:pt x="267" y="52"/>
                  <a:pt x="295" y="39"/>
                </a:cubicBezTo>
                <a:cubicBezTo>
                  <a:pt x="323" y="26"/>
                  <a:pt x="362" y="0"/>
                  <a:pt x="396" y="1"/>
                </a:cubicBezTo>
                <a:cubicBezTo>
                  <a:pt x="430" y="2"/>
                  <a:pt x="473" y="31"/>
                  <a:pt x="502" y="46"/>
                </a:cubicBezTo>
                <a:cubicBezTo>
                  <a:pt x="531" y="61"/>
                  <a:pt x="539" y="70"/>
                  <a:pt x="570" y="88"/>
                </a:cubicBezTo>
                <a:cubicBezTo>
                  <a:pt x="601" y="106"/>
                  <a:pt x="660" y="147"/>
                  <a:pt x="687" y="154"/>
                </a:cubicBezTo>
                <a:cubicBezTo>
                  <a:pt x="714" y="161"/>
                  <a:pt x="719" y="140"/>
                  <a:pt x="732" y="133"/>
                </a:cubicBezTo>
                <a:cubicBezTo>
                  <a:pt x="745" y="126"/>
                  <a:pt x="741" y="105"/>
                  <a:pt x="763" y="114"/>
                </a:cubicBezTo>
                <a:cubicBezTo>
                  <a:pt x="785" y="123"/>
                  <a:pt x="836" y="168"/>
                  <a:pt x="862" y="189"/>
                </a:cubicBezTo>
                <a:cubicBezTo>
                  <a:pt x="888" y="210"/>
                  <a:pt x="901" y="227"/>
                  <a:pt x="916" y="240"/>
                </a:cubicBezTo>
                <a:cubicBezTo>
                  <a:pt x="931" y="253"/>
                  <a:pt x="946" y="264"/>
                  <a:pt x="954" y="27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7" name="Freeform 1957"/>
          <p:cNvSpPr>
            <a:spLocks/>
          </p:cNvSpPr>
          <p:nvPr/>
        </p:nvSpPr>
        <p:spPr bwMode="auto">
          <a:xfrm>
            <a:off x="6591300" y="4068192"/>
            <a:ext cx="2373313" cy="528637"/>
          </a:xfrm>
          <a:custGeom>
            <a:avLst/>
            <a:gdLst>
              <a:gd name="T0" fmla="*/ 0 w 1495"/>
              <a:gd name="T1" fmla="*/ 528637 h 333"/>
              <a:gd name="T2" fmla="*/ 141288 w 1495"/>
              <a:gd name="T3" fmla="*/ 484187 h 333"/>
              <a:gd name="T4" fmla="*/ 336550 w 1495"/>
              <a:gd name="T5" fmla="*/ 406400 h 333"/>
              <a:gd name="T6" fmla="*/ 484188 w 1495"/>
              <a:gd name="T7" fmla="*/ 257175 h 333"/>
              <a:gd name="T8" fmla="*/ 598488 w 1495"/>
              <a:gd name="T9" fmla="*/ 188912 h 333"/>
              <a:gd name="T10" fmla="*/ 731838 w 1495"/>
              <a:gd name="T11" fmla="*/ 288925 h 333"/>
              <a:gd name="T12" fmla="*/ 823913 w 1495"/>
              <a:gd name="T13" fmla="*/ 307975 h 333"/>
              <a:gd name="T14" fmla="*/ 1004888 w 1495"/>
              <a:gd name="T15" fmla="*/ 196850 h 333"/>
              <a:gd name="T16" fmla="*/ 1195388 w 1495"/>
              <a:gd name="T17" fmla="*/ 52387 h 333"/>
              <a:gd name="T18" fmla="*/ 1333500 w 1495"/>
              <a:gd name="T19" fmla="*/ 30162 h 333"/>
              <a:gd name="T20" fmla="*/ 1509713 w 1495"/>
              <a:gd name="T21" fmla="*/ 160337 h 333"/>
              <a:gd name="T22" fmla="*/ 1609725 w 1495"/>
              <a:gd name="T23" fmla="*/ 190500 h 333"/>
              <a:gd name="T24" fmla="*/ 1717675 w 1495"/>
              <a:gd name="T25" fmla="*/ 84137 h 333"/>
              <a:gd name="T26" fmla="*/ 1857375 w 1495"/>
              <a:gd name="T27" fmla="*/ 17462 h 333"/>
              <a:gd name="T28" fmla="*/ 2143125 w 1495"/>
              <a:gd name="T29" fmla="*/ 188912 h 333"/>
              <a:gd name="T30" fmla="*/ 2274888 w 1495"/>
              <a:gd name="T31" fmla="*/ 204787 h 333"/>
              <a:gd name="T32" fmla="*/ 2373313 w 1495"/>
              <a:gd name="T33" fmla="*/ 196850 h 3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95"/>
              <a:gd name="T52" fmla="*/ 0 h 333"/>
              <a:gd name="T53" fmla="*/ 1495 w 1495"/>
              <a:gd name="T54" fmla="*/ 333 h 3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95" h="333">
                <a:moveTo>
                  <a:pt x="0" y="333"/>
                </a:moveTo>
                <a:cubicBezTo>
                  <a:pt x="14" y="328"/>
                  <a:pt x="54" y="318"/>
                  <a:pt x="89" y="305"/>
                </a:cubicBezTo>
                <a:cubicBezTo>
                  <a:pt x="124" y="292"/>
                  <a:pt x="176" y="280"/>
                  <a:pt x="212" y="256"/>
                </a:cubicBezTo>
                <a:cubicBezTo>
                  <a:pt x="248" y="232"/>
                  <a:pt x="278" y="185"/>
                  <a:pt x="305" y="162"/>
                </a:cubicBezTo>
                <a:cubicBezTo>
                  <a:pt x="332" y="139"/>
                  <a:pt x="351" y="116"/>
                  <a:pt x="377" y="119"/>
                </a:cubicBezTo>
                <a:cubicBezTo>
                  <a:pt x="403" y="122"/>
                  <a:pt x="437" y="170"/>
                  <a:pt x="461" y="182"/>
                </a:cubicBezTo>
                <a:cubicBezTo>
                  <a:pt x="485" y="194"/>
                  <a:pt x="490" y="204"/>
                  <a:pt x="519" y="194"/>
                </a:cubicBezTo>
                <a:cubicBezTo>
                  <a:pt x="548" y="184"/>
                  <a:pt x="594" y="151"/>
                  <a:pt x="633" y="124"/>
                </a:cubicBezTo>
                <a:cubicBezTo>
                  <a:pt x="672" y="97"/>
                  <a:pt x="718" y="51"/>
                  <a:pt x="753" y="33"/>
                </a:cubicBezTo>
                <a:cubicBezTo>
                  <a:pt x="788" y="15"/>
                  <a:pt x="807" y="8"/>
                  <a:pt x="840" y="19"/>
                </a:cubicBezTo>
                <a:cubicBezTo>
                  <a:pt x="873" y="30"/>
                  <a:pt x="922" y="84"/>
                  <a:pt x="951" y="101"/>
                </a:cubicBezTo>
                <a:cubicBezTo>
                  <a:pt x="980" y="118"/>
                  <a:pt x="992" y="128"/>
                  <a:pt x="1014" y="120"/>
                </a:cubicBezTo>
                <a:cubicBezTo>
                  <a:pt x="1036" y="112"/>
                  <a:pt x="1056" y="71"/>
                  <a:pt x="1082" y="53"/>
                </a:cubicBezTo>
                <a:cubicBezTo>
                  <a:pt x="1108" y="35"/>
                  <a:pt x="1125" y="0"/>
                  <a:pt x="1170" y="11"/>
                </a:cubicBezTo>
                <a:cubicBezTo>
                  <a:pt x="1215" y="22"/>
                  <a:pt x="1306" y="99"/>
                  <a:pt x="1350" y="119"/>
                </a:cubicBezTo>
                <a:cubicBezTo>
                  <a:pt x="1394" y="139"/>
                  <a:pt x="1409" y="128"/>
                  <a:pt x="1433" y="129"/>
                </a:cubicBezTo>
                <a:cubicBezTo>
                  <a:pt x="1457" y="130"/>
                  <a:pt x="1482" y="125"/>
                  <a:pt x="1495" y="12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8" name="Freeform 1958"/>
          <p:cNvSpPr>
            <a:spLocks/>
          </p:cNvSpPr>
          <p:nvPr/>
        </p:nvSpPr>
        <p:spPr bwMode="auto">
          <a:xfrm>
            <a:off x="4348163" y="4114229"/>
            <a:ext cx="3175" cy="433388"/>
          </a:xfrm>
          <a:custGeom>
            <a:avLst/>
            <a:gdLst>
              <a:gd name="T0" fmla="*/ 3175 w 2"/>
              <a:gd name="T1" fmla="*/ 433388 h 273"/>
              <a:gd name="T2" fmla="*/ 0 w 2"/>
              <a:gd name="T3" fmla="*/ 0 h 273"/>
              <a:gd name="T4" fmla="*/ 0 60000 65536"/>
              <a:gd name="T5" fmla="*/ 0 60000 65536"/>
              <a:gd name="T6" fmla="*/ 0 w 2"/>
              <a:gd name="T7" fmla="*/ 0 h 273"/>
              <a:gd name="T8" fmla="*/ 2 w 2"/>
              <a:gd name="T9" fmla="*/ 273 h 2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273">
                <a:moveTo>
                  <a:pt x="2" y="273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19" name="Line 1959"/>
          <p:cNvSpPr>
            <a:spLocks noChangeShapeType="1"/>
          </p:cNvSpPr>
          <p:nvPr/>
        </p:nvSpPr>
        <p:spPr bwMode="auto">
          <a:xfrm>
            <a:off x="5867400" y="1844006"/>
            <a:ext cx="0" cy="3744912"/>
          </a:xfrm>
          <a:prstGeom prst="line">
            <a:avLst/>
          </a:prstGeom>
          <a:noFill/>
          <a:ln w="9525">
            <a:solidFill>
              <a:srgbClr val="2503F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20" name="Line 1960"/>
          <p:cNvSpPr>
            <a:spLocks noChangeShapeType="1"/>
          </p:cNvSpPr>
          <p:nvPr/>
        </p:nvSpPr>
        <p:spPr bwMode="auto">
          <a:xfrm>
            <a:off x="6588125" y="1844006"/>
            <a:ext cx="0" cy="3744912"/>
          </a:xfrm>
          <a:prstGeom prst="line">
            <a:avLst/>
          </a:prstGeom>
          <a:noFill/>
          <a:ln w="9525">
            <a:solidFill>
              <a:srgbClr val="2503F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122" name="Text Box 1962"/>
          <p:cNvSpPr txBox="1">
            <a:spLocks noChangeArrowheads="1"/>
          </p:cNvSpPr>
          <p:nvPr/>
        </p:nvSpPr>
        <p:spPr bwMode="auto">
          <a:xfrm>
            <a:off x="207663" y="5724112"/>
            <a:ext cx="8642350" cy="24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1400" b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Программная корректировка уровня срабатывания в </a:t>
            </a:r>
            <a:r>
              <a:rPr lang="ru-RU" sz="1400" b="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районе калитки и ворот</a:t>
            </a:r>
          </a:p>
        </p:txBody>
      </p:sp>
      <p:sp>
        <p:nvSpPr>
          <p:cNvPr id="31864" name="Text Box 1964"/>
          <p:cNvSpPr txBox="1">
            <a:spLocks noChangeArrowheads="1"/>
          </p:cNvSpPr>
          <p:nvPr/>
        </p:nvSpPr>
        <p:spPr bwMode="auto">
          <a:xfrm rot="16200000">
            <a:off x="-824706" y="4559263"/>
            <a:ext cx="183515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 сигнала, </a:t>
            </a:r>
            <a:r>
              <a: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dB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865" name="Text Box 1965"/>
          <p:cNvSpPr txBox="1">
            <a:spLocks noChangeArrowheads="1"/>
          </p:cNvSpPr>
          <p:nvPr/>
        </p:nvSpPr>
        <p:spPr bwMode="auto">
          <a:xfrm>
            <a:off x="7490574" y="5693085"/>
            <a:ext cx="1476375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Точка участка, м</a:t>
            </a:r>
          </a:p>
        </p:txBody>
      </p:sp>
      <p:sp>
        <p:nvSpPr>
          <p:cNvPr id="31866" name="Freeform 1967"/>
          <p:cNvSpPr>
            <a:spLocks/>
          </p:cNvSpPr>
          <p:nvPr/>
        </p:nvSpPr>
        <p:spPr bwMode="auto">
          <a:xfrm flipH="1">
            <a:off x="7343775" y="1810767"/>
            <a:ext cx="504825" cy="1655762"/>
          </a:xfrm>
          <a:custGeom>
            <a:avLst/>
            <a:gdLst>
              <a:gd name="T0" fmla="*/ 0 w 590"/>
              <a:gd name="T1" fmla="*/ 0 h 1496"/>
              <a:gd name="T2" fmla="*/ 0 w 590"/>
              <a:gd name="T3" fmla="*/ 1655762 h 1496"/>
              <a:gd name="T4" fmla="*/ 504825 w 590"/>
              <a:gd name="T5" fmla="*/ 1655762 h 1496"/>
              <a:gd name="T6" fmla="*/ 0 60000 65536"/>
              <a:gd name="T7" fmla="*/ 0 60000 65536"/>
              <a:gd name="T8" fmla="*/ 0 60000 65536"/>
              <a:gd name="T9" fmla="*/ 0 w 590"/>
              <a:gd name="T10" fmla="*/ 0 h 1496"/>
              <a:gd name="T11" fmla="*/ 590 w 590"/>
              <a:gd name="T12" fmla="*/ 1496 h 1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496">
                <a:moveTo>
                  <a:pt x="0" y="0"/>
                </a:moveTo>
                <a:lnTo>
                  <a:pt x="0" y="1496"/>
                </a:lnTo>
                <a:lnTo>
                  <a:pt x="590" y="149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867" name="Picture 1968" descr="Genesys Standalone"/>
          <p:cNvPicPr>
            <a:picLocks noChangeAspect="1" noChangeArrowheads="1"/>
          </p:cNvPicPr>
          <p:nvPr/>
        </p:nvPicPr>
        <p:blipFill>
          <a:blip r:embed="rId7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51505" r="70480" b="22693"/>
          <a:stretch>
            <a:fillRect/>
          </a:stretch>
        </p:blipFill>
        <p:spPr bwMode="auto">
          <a:xfrm>
            <a:off x="6799263" y="2993454"/>
            <a:ext cx="5810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" name="Прямоугольник с двумя скругленными соседними углами 923"/>
          <p:cNvSpPr/>
          <p:nvPr/>
        </p:nvSpPr>
        <p:spPr>
          <a:xfrm rot="10800000">
            <a:off x="446417" y="-4"/>
            <a:ext cx="6501846" cy="836716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5" name="TextBox 924"/>
          <p:cNvSpPr txBox="1"/>
          <p:nvPr/>
        </p:nvSpPr>
        <p:spPr>
          <a:xfrm>
            <a:off x="467544" y="159023"/>
            <a:ext cx="640871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Принципы построения и работы системы</a:t>
            </a:r>
          </a:p>
        </p:txBody>
      </p:sp>
      <p:sp>
        <p:nvSpPr>
          <p:cNvPr id="931" name="Прямоугольник с двумя скругленными соседними углами 930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32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3" name="Стрелка вправо 932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4" name="Стрелка вправо 933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5" name="Прямоугольник с двумя скругленными соседними углами 934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6" name="TextBox 935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7" name="Прямоугольник с двумя скругленными соседними углами 936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44" name="Прямоугольник с двумя скругленными соседними углами 943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45" name="Прямоугольник с двумя скругленными соседними углами 944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" grpId="0" animBg="1"/>
      <p:bldP spid="925" grpId="0"/>
      <p:bldP spid="931" grpId="0" animBg="1"/>
      <p:bldP spid="933" grpId="0" animBg="1"/>
      <p:bldP spid="9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5" name="Text Box 1965"/>
          <p:cNvSpPr txBox="1">
            <a:spLocks noChangeArrowheads="1"/>
          </p:cNvSpPr>
          <p:nvPr/>
        </p:nvSpPr>
        <p:spPr bwMode="auto">
          <a:xfrm>
            <a:off x="7619669" y="4185296"/>
            <a:ext cx="1476375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Точка участка, м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53945" y="2348880"/>
            <a:ext cx="9090055" cy="1836416"/>
            <a:chOff x="55230" y="3142814"/>
            <a:chExt cx="9090055" cy="1836416"/>
          </a:xfrm>
        </p:grpSpPr>
        <p:sp>
          <p:nvSpPr>
            <p:cNvPr id="31864" name="Text Box 1964"/>
            <p:cNvSpPr txBox="1">
              <a:spLocks noChangeArrowheads="1"/>
            </p:cNvSpPr>
            <p:nvPr/>
          </p:nvSpPr>
          <p:spPr bwMode="auto">
            <a:xfrm rot="16200000">
              <a:off x="-750166" y="3948210"/>
              <a:ext cx="1835150" cy="22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ru-RU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Уровень сигнала, </a:t>
              </a:r>
              <a:r>
                <a:rPr 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dB</a:t>
              </a:r>
              <a:endPara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25" name="Line 1880"/>
            <p:cNvSpPr>
              <a:spLocks noChangeShapeType="1"/>
            </p:cNvSpPr>
            <p:nvPr/>
          </p:nvSpPr>
          <p:spPr bwMode="auto">
            <a:xfrm>
              <a:off x="288647" y="3179674"/>
              <a:ext cx="6709" cy="1799556"/>
            </a:xfrm>
            <a:prstGeom prst="line">
              <a:avLst/>
            </a:prstGeom>
            <a:noFill/>
            <a:ln w="9525">
              <a:solidFill>
                <a:srgbClr val="250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1" name="Line 1881"/>
            <p:cNvSpPr>
              <a:spLocks noChangeShapeType="1"/>
            </p:cNvSpPr>
            <p:nvPr/>
          </p:nvSpPr>
          <p:spPr bwMode="auto">
            <a:xfrm>
              <a:off x="288648" y="4977963"/>
              <a:ext cx="8821737" cy="0"/>
            </a:xfrm>
            <a:prstGeom prst="line">
              <a:avLst/>
            </a:prstGeom>
            <a:noFill/>
            <a:ln w="9525">
              <a:solidFill>
                <a:srgbClr val="250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2" name="Rectangle 1882"/>
            <p:cNvSpPr>
              <a:spLocks noChangeArrowheads="1"/>
            </p:cNvSpPr>
            <p:nvPr/>
          </p:nvSpPr>
          <p:spPr bwMode="auto">
            <a:xfrm>
              <a:off x="290235" y="3972754"/>
              <a:ext cx="142875" cy="10064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3" name="Rectangle 1883"/>
            <p:cNvSpPr>
              <a:spLocks noChangeArrowheads="1"/>
            </p:cNvSpPr>
            <p:nvPr/>
          </p:nvSpPr>
          <p:spPr bwMode="auto">
            <a:xfrm>
              <a:off x="433110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4" name="Rectangle 1884"/>
            <p:cNvSpPr>
              <a:spLocks noChangeArrowheads="1"/>
            </p:cNvSpPr>
            <p:nvPr/>
          </p:nvSpPr>
          <p:spPr bwMode="auto">
            <a:xfrm>
              <a:off x="577573" y="3828291"/>
              <a:ext cx="142875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5" name="Rectangle 1885"/>
            <p:cNvSpPr>
              <a:spLocks noChangeArrowheads="1"/>
            </p:cNvSpPr>
            <p:nvPr/>
          </p:nvSpPr>
          <p:spPr bwMode="auto">
            <a:xfrm>
              <a:off x="720448" y="3899729"/>
              <a:ext cx="1444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6" name="Rectangle 1886"/>
            <p:cNvSpPr>
              <a:spLocks noChangeArrowheads="1"/>
            </p:cNvSpPr>
            <p:nvPr/>
          </p:nvSpPr>
          <p:spPr bwMode="auto">
            <a:xfrm>
              <a:off x="864910" y="4079452"/>
              <a:ext cx="144463" cy="8997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7" name="Rectangle 1887"/>
            <p:cNvSpPr>
              <a:spLocks noChangeArrowheads="1"/>
            </p:cNvSpPr>
            <p:nvPr/>
          </p:nvSpPr>
          <p:spPr bwMode="auto">
            <a:xfrm>
              <a:off x="1009373" y="4187065"/>
              <a:ext cx="147997" cy="7921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8" name="Rectangle 1888"/>
            <p:cNvSpPr>
              <a:spLocks noChangeArrowheads="1"/>
            </p:cNvSpPr>
            <p:nvPr/>
          </p:nvSpPr>
          <p:spPr bwMode="auto">
            <a:xfrm>
              <a:off x="1152248" y="3971166"/>
              <a:ext cx="144462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9" name="Rectangle 1889"/>
            <p:cNvSpPr>
              <a:spLocks noChangeArrowheads="1"/>
            </p:cNvSpPr>
            <p:nvPr/>
          </p:nvSpPr>
          <p:spPr bwMode="auto">
            <a:xfrm>
              <a:off x="1296710" y="3828291"/>
              <a:ext cx="144463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0" name="Rectangle 1890"/>
            <p:cNvSpPr>
              <a:spLocks noChangeArrowheads="1"/>
            </p:cNvSpPr>
            <p:nvPr/>
          </p:nvSpPr>
          <p:spPr bwMode="auto">
            <a:xfrm>
              <a:off x="1441173" y="3971165"/>
              <a:ext cx="144462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1" name="Rectangle 1891"/>
            <p:cNvSpPr>
              <a:spLocks noChangeArrowheads="1"/>
            </p:cNvSpPr>
            <p:nvPr/>
          </p:nvSpPr>
          <p:spPr bwMode="auto">
            <a:xfrm>
              <a:off x="1585635" y="3828291"/>
              <a:ext cx="142875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" name="Rectangle 1892"/>
            <p:cNvSpPr>
              <a:spLocks noChangeArrowheads="1"/>
            </p:cNvSpPr>
            <p:nvPr/>
          </p:nvSpPr>
          <p:spPr bwMode="auto">
            <a:xfrm>
              <a:off x="1728510" y="3629283"/>
              <a:ext cx="144463" cy="2704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3" name="Rectangle 1893"/>
            <p:cNvSpPr>
              <a:spLocks noChangeArrowheads="1"/>
            </p:cNvSpPr>
            <p:nvPr/>
          </p:nvSpPr>
          <p:spPr bwMode="auto">
            <a:xfrm>
              <a:off x="1872973" y="3755266"/>
              <a:ext cx="144462" cy="1223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4" name="Rectangle 1894"/>
            <p:cNvSpPr>
              <a:spLocks noChangeArrowheads="1"/>
            </p:cNvSpPr>
            <p:nvPr/>
          </p:nvSpPr>
          <p:spPr bwMode="auto">
            <a:xfrm>
              <a:off x="2017435" y="3971166"/>
              <a:ext cx="142875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5" name="Rectangle 1895"/>
            <p:cNvSpPr>
              <a:spLocks noChangeArrowheads="1"/>
            </p:cNvSpPr>
            <p:nvPr/>
          </p:nvSpPr>
          <p:spPr bwMode="auto">
            <a:xfrm>
              <a:off x="2160310" y="4044191"/>
              <a:ext cx="144463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6" name="Rectangle 1896"/>
            <p:cNvSpPr>
              <a:spLocks noChangeArrowheads="1"/>
            </p:cNvSpPr>
            <p:nvPr/>
          </p:nvSpPr>
          <p:spPr bwMode="auto">
            <a:xfrm>
              <a:off x="2304773" y="3971166"/>
              <a:ext cx="144462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7" name="Rectangle 1897"/>
            <p:cNvSpPr>
              <a:spLocks noChangeArrowheads="1"/>
            </p:cNvSpPr>
            <p:nvPr/>
          </p:nvSpPr>
          <p:spPr bwMode="auto">
            <a:xfrm>
              <a:off x="2449235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8" name="Rectangle 1898"/>
            <p:cNvSpPr>
              <a:spLocks noChangeArrowheads="1"/>
            </p:cNvSpPr>
            <p:nvPr/>
          </p:nvSpPr>
          <p:spPr bwMode="auto">
            <a:xfrm>
              <a:off x="2593698" y="3828291"/>
              <a:ext cx="144462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9" name="Rectangle 1899"/>
            <p:cNvSpPr>
              <a:spLocks noChangeArrowheads="1"/>
            </p:cNvSpPr>
            <p:nvPr/>
          </p:nvSpPr>
          <p:spPr bwMode="auto">
            <a:xfrm>
              <a:off x="2736573" y="3755266"/>
              <a:ext cx="144462" cy="1223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0" name="Rectangle 1900"/>
            <p:cNvSpPr>
              <a:spLocks noChangeArrowheads="1"/>
            </p:cNvSpPr>
            <p:nvPr/>
          </p:nvSpPr>
          <p:spPr bwMode="auto">
            <a:xfrm>
              <a:off x="2879400" y="3629283"/>
              <a:ext cx="144463" cy="2704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1" name="Rectangle 1901"/>
            <p:cNvSpPr>
              <a:spLocks noChangeArrowheads="1"/>
            </p:cNvSpPr>
            <p:nvPr/>
          </p:nvSpPr>
          <p:spPr bwMode="auto">
            <a:xfrm>
              <a:off x="3025498" y="3755266"/>
              <a:ext cx="144462" cy="1223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" name="Rectangle 1902"/>
            <p:cNvSpPr>
              <a:spLocks noChangeArrowheads="1"/>
            </p:cNvSpPr>
            <p:nvPr/>
          </p:nvSpPr>
          <p:spPr bwMode="auto">
            <a:xfrm>
              <a:off x="3168373" y="3828291"/>
              <a:ext cx="144462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3" name="Rectangle 1903"/>
            <p:cNvSpPr>
              <a:spLocks noChangeArrowheads="1"/>
            </p:cNvSpPr>
            <p:nvPr/>
          </p:nvSpPr>
          <p:spPr bwMode="auto">
            <a:xfrm>
              <a:off x="3312835" y="3971166"/>
              <a:ext cx="144463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4" name="Rectangle 1904"/>
            <p:cNvSpPr>
              <a:spLocks noChangeArrowheads="1"/>
            </p:cNvSpPr>
            <p:nvPr/>
          </p:nvSpPr>
          <p:spPr bwMode="auto">
            <a:xfrm>
              <a:off x="3457298" y="3899729"/>
              <a:ext cx="1444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5" name="Rectangle 1905"/>
            <p:cNvSpPr>
              <a:spLocks noChangeArrowheads="1"/>
            </p:cNvSpPr>
            <p:nvPr/>
          </p:nvSpPr>
          <p:spPr bwMode="auto">
            <a:xfrm>
              <a:off x="3601760" y="4044191"/>
              <a:ext cx="144463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6" name="Rectangle 1906"/>
            <p:cNvSpPr>
              <a:spLocks noChangeArrowheads="1"/>
            </p:cNvSpPr>
            <p:nvPr/>
          </p:nvSpPr>
          <p:spPr bwMode="auto">
            <a:xfrm>
              <a:off x="3744635" y="4187066"/>
              <a:ext cx="144463" cy="7921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7" name="Rectangle 1907"/>
            <p:cNvSpPr>
              <a:spLocks noChangeArrowheads="1"/>
            </p:cNvSpPr>
            <p:nvPr/>
          </p:nvSpPr>
          <p:spPr bwMode="auto">
            <a:xfrm>
              <a:off x="3889098" y="4260091"/>
              <a:ext cx="144462" cy="719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8" name="Rectangle 1908"/>
            <p:cNvSpPr>
              <a:spLocks noChangeArrowheads="1"/>
            </p:cNvSpPr>
            <p:nvPr/>
          </p:nvSpPr>
          <p:spPr bwMode="auto">
            <a:xfrm>
              <a:off x="4033560" y="4331529"/>
              <a:ext cx="144463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9" name="Rectangle 1909"/>
            <p:cNvSpPr>
              <a:spLocks noChangeArrowheads="1"/>
            </p:cNvSpPr>
            <p:nvPr/>
          </p:nvSpPr>
          <p:spPr bwMode="auto">
            <a:xfrm>
              <a:off x="4176435" y="4260091"/>
              <a:ext cx="144463" cy="719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0" name="Rectangle 1910"/>
            <p:cNvSpPr>
              <a:spLocks noChangeArrowheads="1"/>
            </p:cNvSpPr>
            <p:nvPr/>
          </p:nvSpPr>
          <p:spPr bwMode="auto">
            <a:xfrm>
              <a:off x="4320898" y="4187066"/>
              <a:ext cx="144462" cy="7921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1" name="Rectangle 1911"/>
            <p:cNvSpPr>
              <a:spLocks noChangeArrowheads="1"/>
            </p:cNvSpPr>
            <p:nvPr/>
          </p:nvSpPr>
          <p:spPr bwMode="auto">
            <a:xfrm>
              <a:off x="4465360" y="4115629"/>
              <a:ext cx="144463" cy="863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" name="Rectangle 1912"/>
            <p:cNvSpPr>
              <a:spLocks noChangeArrowheads="1"/>
            </p:cNvSpPr>
            <p:nvPr/>
          </p:nvSpPr>
          <p:spPr bwMode="auto">
            <a:xfrm>
              <a:off x="4609823" y="3899729"/>
              <a:ext cx="1444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3" name="Rectangle 1913"/>
            <p:cNvSpPr>
              <a:spLocks noChangeArrowheads="1"/>
            </p:cNvSpPr>
            <p:nvPr/>
          </p:nvSpPr>
          <p:spPr bwMode="auto">
            <a:xfrm>
              <a:off x="4752698" y="3971166"/>
              <a:ext cx="144462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4" name="Rectangle 1914"/>
            <p:cNvSpPr>
              <a:spLocks noChangeArrowheads="1"/>
            </p:cNvSpPr>
            <p:nvPr/>
          </p:nvSpPr>
          <p:spPr bwMode="auto">
            <a:xfrm>
              <a:off x="4897160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5" name="Rectangle 1915"/>
            <p:cNvSpPr>
              <a:spLocks noChangeArrowheads="1"/>
            </p:cNvSpPr>
            <p:nvPr/>
          </p:nvSpPr>
          <p:spPr bwMode="auto">
            <a:xfrm>
              <a:off x="5041623" y="3828291"/>
              <a:ext cx="144462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6" name="Rectangle 1916"/>
            <p:cNvSpPr>
              <a:spLocks noChangeArrowheads="1"/>
            </p:cNvSpPr>
            <p:nvPr/>
          </p:nvSpPr>
          <p:spPr bwMode="auto">
            <a:xfrm>
              <a:off x="5186085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7" name="Rectangle 1917"/>
            <p:cNvSpPr>
              <a:spLocks noChangeArrowheads="1"/>
            </p:cNvSpPr>
            <p:nvPr/>
          </p:nvSpPr>
          <p:spPr bwMode="auto">
            <a:xfrm>
              <a:off x="5328960" y="3971166"/>
              <a:ext cx="144463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8" name="Rectangle 1918"/>
            <p:cNvSpPr>
              <a:spLocks noChangeArrowheads="1"/>
            </p:cNvSpPr>
            <p:nvPr/>
          </p:nvSpPr>
          <p:spPr bwMode="auto">
            <a:xfrm>
              <a:off x="5473423" y="4115629"/>
              <a:ext cx="144462" cy="863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9" name="Rectangle 1919"/>
            <p:cNvSpPr>
              <a:spLocks noChangeArrowheads="1"/>
            </p:cNvSpPr>
            <p:nvPr/>
          </p:nvSpPr>
          <p:spPr bwMode="auto">
            <a:xfrm>
              <a:off x="5617885" y="4044191"/>
              <a:ext cx="144463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0" name="Rectangle 1920"/>
            <p:cNvSpPr>
              <a:spLocks noChangeArrowheads="1"/>
            </p:cNvSpPr>
            <p:nvPr/>
          </p:nvSpPr>
          <p:spPr bwMode="auto">
            <a:xfrm>
              <a:off x="5760760" y="4115629"/>
              <a:ext cx="144463" cy="863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1" name="Rectangle 1921"/>
            <p:cNvSpPr>
              <a:spLocks noChangeArrowheads="1"/>
            </p:cNvSpPr>
            <p:nvPr/>
          </p:nvSpPr>
          <p:spPr bwMode="auto">
            <a:xfrm>
              <a:off x="5905223" y="4260091"/>
              <a:ext cx="144462" cy="719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2" name="Rectangle 1922"/>
            <p:cNvSpPr>
              <a:spLocks noChangeArrowheads="1"/>
            </p:cNvSpPr>
            <p:nvPr/>
          </p:nvSpPr>
          <p:spPr bwMode="auto">
            <a:xfrm>
              <a:off x="6049685" y="4331529"/>
              <a:ext cx="144463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" name="Rectangle 1923"/>
            <p:cNvSpPr>
              <a:spLocks noChangeArrowheads="1"/>
            </p:cNvSpPr>
            <p:nvPr/>
          </p:nvSpPr>
          <p:spPr bwMode="auto">
            <a:xfrm>
              <a:off x="6194148" y="4439479"/>
              <a:ext cx="142875" cy="5397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4" name="Rectangle 1924"/>
            <p:cNvSpPr>
              <a:spLocks noChangeArrowheads="1"/>
            </p:cNvSpPr>
            <p:nvPr/>
          </p:nvSpPr>
          <p:spPr bwMode="auto">
            <a:xfrm>
              <a:off x="6337023" y="4331529"/>
              <a:ext cx="144462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5" name="Rectangle 1925"/>
            <p:cNvSpPr>
              <a:spLocks noChangeArrowheads="1"/>
            </p:cNvSpPr>
            <p:nvPr/>
          </p:nvSpPr>
          <p:spPr bwMode="auto">
            <a:xfrm>
              <a:off x="6481485" y="4187065"/>
              <a:ext cx="144463" cy="7921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6" name="Rectangle 1926"/>
            <p:cNvSpPr>
              <a:spLocks noChangeArrowheads="1"/>
            </p:cNvSpPr>
            <p:nvPr/>
          </p:nvSpPr>
          <p:spPr bwMode="auto">
            <a:xfrm>
              <a:off x="6625948" y="4260091"/>
              <a:ext cx="144462" cy="719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" name="Rectangle 1927"/>
            <p:cNvSpPr>
              <a:spLocks noChangeArrowheads="1"/>
            </p:cNvSpPr>
            <p:nvPr/>
          </p:nvSpPr>
          <p:spPr bwMode="auto">
            <a:xfrm>
              <a:off x="6768823" y="4187066"/>
              <a:ext cx="144462" cy="7921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8" name="Rectangle 1928"/>
            <p:cNvSpPr>
              <a:spLocks noChangeArrowheads="1"/>
            </p:cNvSpPr>
            <p:nvPr/>
          </p:nvSpPr>
          <p:spPr bwMode="auto">
            <a:xfrm>
              <a:off x="6913285" y="4115629"/>
              <a:ext cx="144463" cy="863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9" name="Rectangle 1929"/>
            <p:cNvSpPr>
              <a:spLocks noChangeArrowheads="1"/>
            </p:cNvSpPr>
            <p:nvPr/>
          </p:nvSpPr>
          <p:spPr bwMode="auto">
            <a:xfrm>
              <a:off x="7057748" y="4044191"/>
              <a:ext cx="144462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0" name="Rectangle 1930"/>
            <p:cNvSpPr>
              <a:spLocks noChangeArrowheads="1"/>
            </p:cNvSpPr>
            <p:nvPr/>
          </p:nvSpPr>
          <p:spPr bwMode="auto">
            <a:xfrm>
              <a:off x="7202210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1" name="Rectangle 1931"/>
            <p:cNvSpPr>
              <a:spLocks noChangeArrowheads="1"/>
            </p:cNvSpPr>
            <p:nvPr/>
          </p:nvSpPr>
          <p:spPr bwMode="auto">
            <a:xfrm>
              <a:off x="7345085" y="3971166"/>
              <a:ext cx="144463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2" name="Rectangle 1932"/>
            <p:cNvSpPr>
              <a:spLocks noChangeArrowheads="1"/>
            </p:cNvSpPr>
            <p:nvPr/>
          </p:nvSpPr>
          <p:spPr bwMode="auto">
            <a:xfrm>
              <a:off x="7489548" y="4044191"/>
              <a:ext cx="144462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" name="Rectangle 1933"/>
            <p:cNvSpPr>
              <a:spLocks noChangeArrowheads="1"/>
            </p:cNvSpPr>
            <p:nvPr/>
          </p:nvSpPr>
          <p:spPr bwMode="auto">
            <a:xfrm>
              <a:off x="7634010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4" name="Rectangle 1934"/>
            <p:cNvSpPr>
              <a:spLocks noChangeArrowheads="1"/>
            </p:cNvSpPr>
            <p:nvPr/>
          </p:nvSpPr>
          <p:spPr bwMode="auto">
            <a:xfrm>
              <a:off x="7776885" y="3755266"/>
              <a:ext cx="144463" cy="1223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6" name="Rectangle 1936"/>
            <p:cNvSpPr>
              <a:spLocks noChangeArrowheads="1"/>
            </p:cNvSpPr>
            <p:nvPr/>
          </p:nvSpPr>
          <p:spPr bwMode="auto">
            <a:xfrm>
              <a:off x="8065810" y="3755266"/>
              <a:ext cx="144463" cy="1223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7" name="Rectangle 1937"/>
            <p:cNvSpPr>
              <a:spLocks noChangeArrowheads="1"/>
            </p:cNvSpPr>
            <p:nvPr/>
          </p:nvSpPr>
          <p:spPr bwMode="auto">
            <a:xfrm>
              <a:off x="8210273" y="3899729"/>
              <a:ext cx="1444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8" name="Rectangle 1938"/>
            <p:cNvSpPr>
              <a:spLocks noChangeArrowheads="1"/>
            </p:cNvSpPr>
            <p:nvPr/>
          </p:nvSpPr>
          <p:spPr bwMode="auto">
            <a:xfrm>
              <a:off x="8353148" y="4044191"/>
              <a:ext cx="144462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0" name="Rectangle 1940"/>
            <p:cNvSpPr>
              <a:spLocks noChangeArrowheads="1"/>
            </p:cNvSpPr>
            <p:nvPr/>
          </p:nvSpPr>
          <p:spPr bwMode="auto">
            <a:xfrm>
              <a:off x="8642073" y="3828291"/>
              <a:ext cx="142875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1" name="Rectangle 1941"/>
            <p:cNvSpPr>
              <a:spLocks noChangeArrowheads="1"/>
            </p:cNvSpPr>
            <p:nvPr/>
          </p:nvSpPr>
          <p:spPr bwMode="auto">
            <a:xfrm>
              <a:off x="8784948" y="3899729"/>
              <a:ext cx="1444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2" name="Rectangle 1942"/>
            <p:cNvSpPr>
              <a:spLocks noChangeArrowheads="1"/>
            </p:cNvSpPr>
            <p:nvPr/>
          </p:nvSpPr>
          <p:spPr bwMode="auto">
            <a:xfrm>
              <a:off x="8929410" y="4133759"/>
              <a:ext cx="151921" cy="8454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993" name="Прямая соединительная линия 992"/>
            <p:cNvCxnSpPr/>
            <p:nvPr/>
          </p:nvCxnSpPr>
          <p:spPr>
            <a:xfrm>
              <a:off x="306529" y="3718878"/>
              <a:ext cx="8838756" cy="45628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166124" y="1052736"/>
            <a:ext cx="8789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Главными</a:t>
            </a:r>
            <a:r>
              <a:rPr lang="ru-RU" sz="1600" dirty="0">
                <a:solidFill>
                  <a:srgbClr val="3A6E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показателями</a:t>
            </a:r>
            <a:r>
              <a:rPr lang="ru-RU" sz="1600" dirty="0">
                <a:solidFill>
                  <a:srgbClr val="3A6E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работе СПС являются минимальные значения вероятности ошибок </a:t>
            </a:r>
            <a:r>
              <a:rPr lang="ru-RU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ложного срабатывания и пропуска цели</a:t>
            </a:r>
            <a:r>
              <a:rPr lang="ru-RU" sz="1600" dirty="0">
                <a:solidFill>
                  <a:srgbClr val="3A6E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709" y="4297474"/>
            <a:ext cx="3311525" cy="31579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Ложные срабатывания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52501" y="1700808"/>
            <a:ext cx="5616575" cy="39470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Единый для всего рубежа уровень чувствительности</a:t>
            </a:r>
            <a:endParaRPr lang="ru-RU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923" y="4797152"/>
            <a:ext cx="8683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Ложные срабатывания обусловлены свойствами ограждения (тип, качество монтажа, локальные природные помехи.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Персонал или перестаёт реагировать на тревогу, или снижает уровень чувствительности.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то, и другое приводит к пропуску цели.</a:t>
            </a:r>
            <a:endParaRPr lang="ru-RU" sz="14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Прямоугольник с двумя скругленными соседними углами 79"/>
          <p:cNvSpPr/>
          <p:nvPr/>
        </p:nvSpPr>
        <p:spPr>
          <a:xfrm rot="10800000">
            <a:off x="446417" y="-4"/>
            <a:ext cx="6501846" cy="836716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467544" y="159023"/>
            <a:ext cx="640871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Вероятность ошибок в работе СПС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Прямоугольник с двумя скругленными соседними углами 84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6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Стрелка вправо 86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право 87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Rectangle 1888"/>
          <p:cNvSpPr>
            <a:spLocks noChangeArrowheads="1"/>
          </p:cNvSpPr>
          <p:nvPr/>
        </p:nvSpPr>
        <p:spPr bwMode="auto">
          <a:xfrm>
            <a:off x="1727226" y="3105796"/>
            <a:ext cx="144462" cy="10782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" name="Rectangle 1888"/>
          <p:cNvSpPr>
            <a:spLocks noChangeArrowheads="1"/>
          </p:cNvSpPr>
          <p:nvPr/>
        </p:nvSpPr>
        <p:spPr bwMode="auto">
          <a:xfrm>
            <a:off x="2879750" y="3105795"/>
            <a:ext cx="144462" cy="10782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1" name="Rectangle 1888"/>
          <p:cNvSpPr>
            <a:spLocks noChangeArrowheads="1"/>
          </p:cNvSpPr>
          <p:nvPr/>
        </p:nvSpPr>
        <p:spPr bwMode="auto">
          <a:xfrm>
            <a:off x="8496325" y="3105795"/>
            <a:ext cx="144462" cy="10782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" name="Rectangle 1888"/>
          <p:cNvSpPr>
            <a:spLocks noChangeArrowheads="1"/>
          </p:cNvSpPr>
          <p:nvPr/>
        </p:nvSpPr>
        <p:spPr bwMode="auto">
          <a:xfrm>
            <a:off x="7920063" y="3107062"/>
            <a:ext cx="144462" cy="10782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" name="Rectangle 1920"/>
          <p:cNvSpPr>
            <a:spLocks noChangeArrowheads="1"/>
          </p:cNvSpPr>
          <p:nvPr/>
        </p:nvSpPr>
        <p:spPr bwMode="auto">
          <a:xfrm>
            <a:off x="6192863" y="2835348"/>
            <a:ext cx="144463" cy="80956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047659" y="4297474"/>
            <a:ext cx="2434869" cy="3157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Тревога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Прямоугольник с двумя скругленными соседними углами 100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" name="Прямоугольник с двумя скругленными соседними углами 102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" name="Прямоугольник с двумя скругленными соседними углами 103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Прямоугольник с двумя скругленными соседними углами 104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5" grpId="0" animBg="1"/>
      <p:bldP spid="87" grpId="0" animBg="1"/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5" name="Text Box 1965"/>
          <p:cNvSpPr txBox="1">
            <a:spLocks noChangeArrowheads="1"/>
          </p:cNvSpPr>
          <p:nvPr/>
        </p:nvSpPr>
        <p:spPr bwMode="auto">
          <a:xfrm>
            <a:off x="7619669" y="4185296"/>
            <a:ext cx="1476375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Точка участка, м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53945" y="2348880"/>
            <a:ext cx="9090055" cy="1836416"/>
            <a:chOff x="55230" y="3142814"/>
            <a:chExt cx="9090055" cy="1836416"/>
          </a:xfrm>
        </p:grpSpPr>
        <p:sp>
          <p:nvSpPr>
            <p:cNvPr id="31864" name="Text Box 1964"/>
            <p:cNvSpPr txBox="1">
              <a:spLocks noChangeArrowheads="1"/>
            </p:cNvSpPr>
            <p:nvPr/>
          </p:nvSpPr>
          <p:spPr bwMode="auto">
            <a:xfrm rot="16200000">
              <a:off x="-750166" y="3948210"/>
              <a:ext cx="1835150" cy="22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ru-RU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Уровень сигнала, </a:t>
              </a:r>
              <a:r>
                <a:rPr 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dB</a:t>
              </a:r>
              <a:endPara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25" name="Line 1880"/>
            <p:cNvSpPr>
              <a:spLocks noChangeShapeType="1"/>
            </p:cNvSpPr>
            <p:nvPr/>
          </p:nvSpPr>
          <p:spPr bwMode="auto">
            <a:xfrm>
              <a:off x="288647" y="3179674"/>
              <a:ext cx="6709" cy="1799556"/>
            </a:xfrm>
            <a:prstGeom prst="line">
              <a:avLst/>
            </a:prstGeom>
            <a:noFill/>
            <a:ln w="9525">
              <a:solidFill>
                <a:srgbClr val="250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1" name="Line 1881"/>
            <p:cNvSpPr>
              <a:spLocks noChangeShapeType="1"/>
            </p:cNvSpPr>
            <p:nvPr/>
          </p:nvSpPr>
          <p:spPr bwMode="auto">
            <a:xfrm>
              <a:off x="288648" y="4977963"/>
              <a:ext cx="8821737" cy="0"/>
            </a:xfrm>
            <a:prstGeom prst="line">
              <a:avLst/>
            </a:prstGeom>
            <a:noFill/>
            <a:ln w="9525">
              <a:solidFill>
                <a:srgbClr val="250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2" name="Rectangle 1882"/>
            <p:cNvSpPr>
              <a:spLocks noChangeArrowheads="1"/>
            </p:cNvSpPr>
            <p:nvPr/>
          </p:nvSpPr>
          <p:spPr bwMode="auto">
            <a:xfrm>
              <a:off x="290235" y="3972754"/>
              <a:ext cx="142875" cy="10064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3" name="Rectangle 1883"/>
            <p:cNvSpPr>
              <a:spLocks noChangeArrowheads="1"/>
            </p:cNvSpPr>
            <p:nvPr/>
          </p:nvSpPr>
          <p:spPr bwMode="auto">
            <a:xfrm>
              <a:off x="433110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4" name="Rectangle 1884"/>
            <p:cNvSpPr>
              <a:spLocks noChangeArrowheads="1"/>
            </p:cNvSpPr>
            <p:nvPr/>
          </p:nvSpPr>
          <p:spPr bwMode="auto">
            <a:xfrm>
              <a:off x="577573" y="3828291"/>
              <a:ext cx="142875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5" name="Rectangle 1885"/>
            <p:cNvSpPr>
              <a:spLocks noChangeArrowheads="1"/>
            </p:cNvSpPr>
            <p:nvPr/>
          </p:nvSpPr>
          <p:spPr bwMode="auto">
            <a:xfrm>
              <a:off x="720448" y="3899729"/>
              <a:ext cx="1444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6" name="Rectangle 1886"/>
            <p:cNvSpPr>
              <a:spLocks noChangeArrowheads="1"/>
            </p:cNvSpPr>
            <p:nvPr/>
          </p:nvSpPr>
          <p:spPr bwMode="auto">
            <a:xfrm>
              <a:off x="864910" y="4079452"/>
              <a:ext cx="144463" cy="8997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7" name="Rectangle 1887"/>
            <p:cNvSpPr>
              <a:spLocks noChangeArrowheads="1"/>
            </p:cNvSpPr>
            <p:nvPr/>
          </p:nvSpPr>
          <p:spPr bwMode="auto">
            <a:xfrm>
              <a:off x="1009373" y="4187065"/>
              <a:ext cx="147997" cy="7921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8" name="Rectangle 1888"/>
            <p:cNvSpPr>
              <a:spLocks noChangeArrowheads="1"/>
            </p:cNvSpPr>
            <p:nvPr/>
          </p:nvSpPr>
          <p:spPr bwMode="auto">
            <a:xfrm>
              <a:off x="1152248" y="3971166"/>
              <a:ext cx="144462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9" name="Rectangle 1889"/>
            <p:cNvSpPr>
              <a:spLocks noChangeArrowheads="1"/>
            </p:cNvSpPr>
            <p:nvPr/>
          </p:nvSpPr>
          <p:spPr bwMode="auto">
            <a:xfrm>
              <a:off x="1296710" y="3828291"/>
              <a:ext cx="144463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0" name="Rectangle 1890"/>
            <p:cNvSpPr>
              <a:spLocks noChangeArrowheads="1"/>
            </p:cNvSpPr>
            <p:nvPr/>
          </p:nvSpPr>
          <p:spPr bwMode="auto">
            <a:xfrm>
              <a:off x="1441173" y="3971165"/>
              <a:ext cx="144462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1" name="Rectangle 1891"/>
            <p:cNvSpPr>
              <a:spLocks noChangeArrowheads="1"/>
            </p:cNvSpPr>
            <p:nvPr/>
          </p:nvSpPr>
          <p:spPr bwMode="auto">
            <a:xfrm>
              <a:off x="1585635" y="3828291"/>
              <a:ext cx="142875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" name="Rectangle 1892"/>
            <p:cNvSpPr>
              <a:spLocks noChangeArrowheads="1"/>
            </p:cNvSpPr>
            <p:nvPr/>
          </p:nvSpPr>
          <p:spPr bwMode="auto">
            <a:xfrm>
              <a:off x="1728510" y="3629283"/>
              <a:ext cx="144463" cy="2704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3" name="Rectangle 1893"/>
            <p:cNvSpPr>
              <a:spLocks noChangeArrowheads="1"/>
            </p:cNvSpPr>
            <p:nvPr/>
          </p:nvSpPr>
          <p:spPr bwMode="auto">
            <a:xfrm>
              <a:off x="1872973" y="3755266"/>
              <a:ext cx="144462" cy="1223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4" name="Rectangle 1894"/>
            <p:cNvSpPr>
              <a:spLocks noChangeArrowheads="1"/>
            </p:cNvSpPr>
            <p:nvPr/>
          </p:nvSpPr>
          <p:spPr bwMode="auto">
            <a:xfrm>
              <a:off x="2017435" y="3971166"/>
              <a:ext cx="142875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5" name="Rectangle 1895"/>
            <p:cNvSpPr>
              <a:spLocks noChangeArrowheads="1"/>
            </p:cNvSpPr>
            <p:nvPr/>
          </p:nvSpPr>
          <p:spPr bwMode="auto">
            <a:xfrm>
              <a:off x="2160310" y="4044191"/>
              <a:ext cx="144463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6" name="Rectangle 1896"/>
            <p:cNvSpPr>
              <a:spLocks noChangeArrowheads="1"/>
            </p:cNvSpPr>
            <p:nvPr/>
          </p:nvSpPr>
          <p:spPr bwMode="auto">
            <a:xfrm>
              <a:off x="2304773" y="3971166"/>
              <a:ext cx="144462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7" name="Rectangle 1897"/>
            <p:cNvSpPr>
              <a:spLocks noChangeArrowheads="1"/>
            </p:cNvSpPr>
            <p:nvPr/>
          </p:nvSpPr>
          <p:spPr bwMode="auto">
            <a:xfrm>
              <a:off x="2449235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8" name="Rectangle 1898"/>
            <p:cNvSpPr>
              <a:spLocks noChangeArrowheads="1"/>
            </p:cNvSpPr>
            <p:nvPr/>
          </p:nvSpPr>
          <p:spPr bwMode="auto">
            <a:xfrm>
              <a:off x="2593698" y="3828291"/>
              <a:ext cx="144462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9" name="Rectangle 1899"/>
            <p:cNvSpPr>
              <a:spLocks noChangeArrowheads="1"/>
            </p:cNvSpPr>
            <p:nvPr/>
          </p:nvSpPr>
          <p:spPr bwMode="auto">
            <a:xfrm>
              <a:off x="2736573" y="3755266"/>
              <a:ext cx="144462" cy="1223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0" name="Rectangle 1900"/>
            <p:cNvSpPr>
              <a:spLocks noChangeArrowheads="1"/>
            </p:cNvSpPr>
            <p:nvPr/>
          </p:nvSpPr>
          <p:spPr bwMode="auto">
            <a:xfrm>
              <a:off x="2879400" y="3629283"/>
              <a:ext cx="144463" cy="27044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1" name="Rectangle 1901"/>
            <p:cNvSpPr>
              <a:spLocks noChangeArrowheads="1"/>
            </p:cNvSpPr>
            <p:nvPr/>
          </p:nvSpPr>
          <p:spPr bwMode="auto">
            <a:xfrm>
              <a:off x="3025498" y="3755266"/>
              <a:ext cx="144462" cy="1223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" name="Rectangle 1902"/>
            <p:cNvSpPr>
              <a:spLocks noChangeArrowheads="1"/>
            </p:cNvSpPr>
            <p:nvPr/>
          </p:nvSpPr>
          <p:spPr bwMode="auto">
            <a:xfrm>
              <a:off x="3168373" y="3828291"/>
              <a:ext cx="144462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3" name="Rectangle 1903"/>
            <p:cNvSpPr>
              <a:spLocks noChangeArrowheads="1"/>
            </p:cNvSpPr>
            <p:nvPr/>
          </p:nvSpPr>
          <p:spPr bwMode="auto">
            <a:xfrm>
              <a:off x="3312835" y="3971166"/>
              <a:ext cx="144463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4" name="Rectangle 1904"/>
            <p:cNvSpPr>
              <a:spLocks noChangeArrowheads="1"/>
            </p:cNvSpPr>
            <p:nvPr/>
          </p:nvSpPr>
          <p:spPr bwMode="auto">
            <a:xfrm>
              <a:off x="3457298" y="3899729"/>
              <a:ext cx="1444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5" name="Rectangle 1905"/>
            <p:cNvSpPr>
              <a:spLocks noChangeArrowheads="1"/>
            </p:cNvSpPr>
            <p:nvPr/>
          </p:nvSpPr>
          <p:spPr bwMode="auto">
            <a:xfrm>
              <a:off x="3601760" y="4044191"/>
              <a:ext cx="144463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6" name="Rectangle 1906"/>
            <p:cNvSpPr>
              <a:spLocks noChangeArrowheads="1"/>
            </p:cNvSpPr>
            <p:nvPr/>
          </p:nvSpPr>
          <p:spPr bwMode="auto">
            <a:xfrm>
              <a:off x="3744635" y="4187066"/>
              <a:ext cx="144463" cy="7921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7" name="Rectangle 1907"/>
            <p:cNvSpPr>
              <a:spLocks noChangeArrowheads="1"/>
            </p:cNvSpPr>
            <p:nvPr/>
          </p:nvSpPr>
          <p:spPr bwMode="auto">
            <a:xfrm>
              <a:off x="3889098" y="4260091"/>
              <a:ext cx="144462" cy="719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8" name="Rectangle 1908"/>
            <p:cNvSpPr>
              <a:spLocks noChangeArrowheads="1"/>
            </p:cNvSpPr>
            <p:nvPr/>
          </p:nvSpPr>
          <p:spPr bwMode="auto">
            <a:xfrm>
              <a:off x="4033560" y="4331529"/>
              <a:ext cx="144463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9" name="Rectangle 1909"/>
            <p:cNvSpPr>
              <a:spLocks noChangeArrowheads="1"/>
            </p:cNvSpPr>
            <p:nvPr/>
          </p:nvSpPr>
          <p:spPr bwMode="auto">
            <a:xfrm>
              <a:off x="4176435" y="4260091"/>
              <a:ext cx="144463" cy="719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0" name="Rectangle 1910"/>
            <p:cNvSpPr>
              <a:spLocks noChangeArrowheads="1"/>
            </p:cNvSpPr>
            <p:nvPr/>
          </p:nvSpPr>
          <p:spPr bwMode="auto">
            <a:xfrm>
              <a:off x="4320898" y="4187066"/>
              <a:ext cx="144462" cy="7921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1" name="Rectangle 1911"/>
            <p:cNvSpPr>
              <a:spLocks noChangeArrowheads="1"/>
            </p:cNvSpPr>
            <p:nvPr/>
          </p:nvSpPr>
          <p:spPr bwMode="auto">
            <a:xfrm>
              <a:off x="4465360" y="4115629"/>
              <a:ext cx="144463" cy="863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" name="Rectangle 1912"/>
            <p:cNvSpPr>
              <a:spLocks noChangeArrowheads="1"/>
            </p:cNvSpPr>
            <p:nvPr/>
          </p:nvSpPr>
          <p:spPr bwMode="auto">
            <a:xfrm>
              <a:off x="4609823" y="3899729"/>
              <a:ext cx="1444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3" name="Rectangle 1913"/>
            <p:cNvSpPr>
              <a:spLocks noChangeArrowheads="1"/>
            </p:cNvSpPr>
            <p:nvPr/>
          </p:nvSpPr>
          <p:spPr bwMode="auto">
            <a:xfrm>
              <a:off x="4752698" y="3971166"/>
              <a:ext cx="144462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4" name="Rectangle 1914"/>
            <p:cNvSpPr>
              <a:spLocks noChangeArrowheads="1"/>
            </p:cNvSpPr>
            <p:nvPr/>
          </p:nvSpPr>
          <p:spPr bwMode="auto">
            <a:xfrm>
              <a:off x="4897160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5" name="Rectangle 1915"/>
            <p:cNvSpPr>
              <a:spLocks noChangeArrowheads="1"/>
            </p:cNvSpPr>
            <p:nvPr/>
          </p:nvSpPr>
          <p:spPr bwMode="auto">
            <a:xfrm>
              <a:off x="5041623" y="3828291"/>
              <a:ext cx="144462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6" name="Rectangle 1916"/>
            <p:cNvSpPr>
              <a:spLocks noChangeArrowheads="1"/>
            </p:cNvSpPr>
            <p:nvPr/>
          </p:nvSpPr>
          <p:spPr bwMode="auto">
            <a:xfrm>
              <a:off x="5186085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7" name="Rectangle 1917"/>
            <p:cNvSpPr>
              <a:spLocks noChangeArrowheads="1"/>
            </p:cNvSpPr>
            <p:nvPr/>
          </p:nvSpPr>
          <p:spPr bwMode="auto">
            <a:xfrm>
              <a:off x="5328960" y="3971166"/>
              <a:ext cx="144463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8" name="Rectangle 1918"/>
            <p:cNvSpPr>
              <a:spLocks noChangeArrowheads="1"/>
            </p:cNvSpPr>
            <p:nvPr/>
          </p:nvSpPr>
          <p:spPr bwMode="auto">
            <a:xfrm>
              <a:off x="5473423" y="4115629"/>
              <a:ext cx="144462" cy="863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9" name="Rectangle 1919"/>
            <p:cNvSpPr>
              <a:spLocks noChangeArrowheads="1"/>
            </p:cNvSpPr>
            <p:nvPr/>
          </p:nvSpPr>
          <p:spPr bwMode="auto">
            <a:xfrm>
              <a:off x="5617885" y="4044191"/>
              <a:ext cx="144463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0" name="Rectangle 1920"/>
            <p:cNvSpPr>
              <a:spLocks noChangeArrowheads="1"/>
            </p:cNvSpPr>
            <p:nvPr/>
          </p:nvSpPr>
          <p:spPr bwMode="auto">
            <a:xfrm>
              <a:off x="5760760" y="4115629"/>
              <a:ext cx="144463" cy="863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1" name="Rectangle 1921"/>
            <p:cNvSpPr>
              <a:spLocks noChangeArrowheads="1"/>
            </p:cNvSpPr>
            <p:nvPr/>
          </p:nvSpPr>
          <p:spPr bwMode="auto">
            <a:xfrm>
              <a:off x="5905223" y="4260091"/>
              <a:ext cx="144462" cy="719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2" name="Rectangle 1922"/>
            <p:cNvSpPr>
              <a:spLocks noChangeArrowheads="1"/>
            </p:cNvSpPr>
            <p:nvPr/>
          </p:nvSpPr>
          <p:spPr bwMode="auto">
            <a:xfrm>
              <a:off x="6049685" y="4331529"/>
              <a:ext cx="144463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" name="Rectangle 1923"/>
            <p:cNvSpPr>
              <a:spLocks noChangeArrowheads="1"/>
            </p:cNvSpPr>
            <p:nvPr/>
          </p:nvSpPr>
          <p:spPr bwMode="auto">
            <a:xfrm>
              <a:off x="6194148" y="4439479"/>
              <a:ext cx="142875" cy="5397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4" name="Rectangle 1924"/>
            <p:cNvSpPr>
              <a:spLocks noChangeArrowheads="1"/>
            </p:cNvSpPr>
            <p:nvPr/>
          </p:nvSpPr>
          <p:spPr bwMode="auto">
            <a:xfrm>
              <a:off x="6337023" y="4331529"/>
              <a:ext cx="144462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5" name="Rectangle 1925"/>
            <p:cNvSpPr>
              <a:spLocks noChangeArrowheads="1"/>
            </p:cNvSpPr>
            <p:nvPr/>
          </p:nvSpPr>
          <p:spPr bwMode="auto">
            <a:xfrm>
              <a:off x="6481485" y="4187065"/>
              <a:ext cx="144463" cy="7921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6" name="Rectangle 1926"/>
            <p:cNvSpPr>
              <a:spLocks noChangeArrowheads="1"/>
            </p:cNvSpPr>
            <p:nvPr/>
          </p:nvSpPr>
          <p:spPr bwMode="auto">
            <a:xfrm>
              <a:off x="6625948" y="4260091"/>
              <a:ext cx="144462" cy="719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" name="Rectangle 1927"/>
            <p:cNvSpPr>
              <a:spLocks noChangeArrowheads="1"/>
            </p:cNvSpPr>
            <p:nvPr/>
          </p:nvSpPr>
          <p:spPr bwMode="auto">
            <a:xfrm>
              <a:off x="6768823" y="4187066"/>
              <a:ext cx="144462" cy="7921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8" name="Rectangle 1928"/>
            <p:cNvSpPr>
              <a:spLocks noChangeArrowheads="1"/>
            </p:cNvSpPr>
            <p:nvPr/>
          </p:nvSpPr>
          <p:spPr bwMode="auto">
            <a:xfrm>
              <a:off x="6913285" y="4115629"/>
              <a:ext cx="144463" cy="863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9" name="Rectangle 1929"/>
            <p:cNvSpPr>
              <a:spLocks noChangeArrowheads="1"/>
            </p:cNvSpPr>
            <p:nvPr/>
          </p:nvSpPr>
          <p:spPr bwMode="auto">
            <a:xfrm>
              <a:off x="7057748" y="4044191"/>
              <a:ext cx="144462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0" name="Rectangle 1930"/>
            <p:cNvSpPr>
              <a:spLocks noChangeArrowheads="1"/>
            </p:cNvSpPr>
            <p:nvPr/>
          </p:nvSpPr>
          <p:spPr bwMode="auto">
            <a:xfrm>
              <a:off x="7202210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1" name="Rectangle 1931"/>
            <p:cNvSpPr>
              <a:spLocks noChangeArrowheads="1"/>
            </p:cNvSpPr>
            <p:nvPr/>
          </p:nvSpPr>
          <p:spPr bwMode="auto">
            <a:xfrm>
              <a:off x="7345085" y="3971166"/>
              <a:ext cx="144463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2" name="Rectangle 1932"/>
            <p:cNvSpPr>
              <a:spLocks noChangeArrowheads="1"/>
            </p:cNvSpPr>
            <p:nvPr/>
          </p:nvSpPr>
          <p:spPr bwMode="auto">
            <a:xfrm>
              <a:off x="7489548" y="4044191"/>
              <a:ext cx="144462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" name="Rectangle 1933"/>
            <p:cNvSpPr>
              <a:spLocks noChangeArrowheads="1"/>
            </p:cNvSpPr>
            <p:nvPr/>
          </p:nvSpPr>
          <p:spPr bwMode="auto">
            <a:xfrm>
              <a:off x="7634010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4" name="Rectangle 1934"/>
            <p:cNvSpPr>
              <a:spLocks noChangeArrowheads="1"/>
            </p:cNvSpPr>
            <p:nvPr/>
          </p:nvSpPr>
          <p:spPr bwMode="auto">
            <a:xfrm>
              <a:off x="7776885" y="3755266"/>
              <a:ext cx="144463" cy="1223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6" name="Rectangle 1936"/>
            <p:cNvSpPr>
              <a:spLocks noChangeArrowheads="1"/>
            </p:cNvSpPr>
            <p:nvPr/>
          </p:nvSpPr>
          <p:spPr bwMode="auto">
            <a:xfrm>
              <a:off x="8065810" y="3755266"/>
              <a:ext cx="144463" cy="1223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7" name="Rectangle 1937"/>
            <p:cNvSpPr>
              <a:spLocks noChangeArrowheads="1"/>
            </p:cNvSpPr>
            <p:nvPr/>
          </p:nvSpPr>
          <p:spPr bwMode="auto">
            <a:xfrm>
              <a:off x="8210273" y="3899729"/>
              <a:ext cx="1444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8" name="Rectangle 1938"/>
            <p:cNvSpPr>
              <a:spLocks noChangeArrowheads="1"/>
            </p:cNvSpPr>
            <p:nvPr/>
          </p:nvSpPr>
          <p:spPr bwMode="auto">
            <a:xfrm>
              <a:off x="8353148" y="4044191"/>
              <a:ext cx="144462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0" name="Rectangle 1940"/>
            <p:cNvSpPr>
              <a:spLocks noChangeArrowheads="1"/>
            </p:cNvSpPr>
            <p:nvPr/>
          </p:nvSpPr>
          <p:spPr bwMode="auto">
            <a:xfrm>
              <a:off x="8642073" y="3828291"/>
              <a:ext cx="142875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1" name="Rectangle 1941"/>
            <p:cNvSpPr>
              <a:spLocks noChangeArrowheads="1"/>
            </p:cNvSpPr>
            <p:nvPr/>
          </p:nvSpPr>
          <p:spPr bwMode="auto">
            <a:xfrm>
              <a:off x="8784948" y="3899729"/>
              <a:ext cx="1444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2" name="Rectangle 1942"/>
            <p:cNvSpPr>
              <a:spLocks noChangeArrowheads="1"/>
            </p:cNvSpPr>
            <p:nvPr/>
          </p:nvSpPr>
          <p:spPr bwMode="auto">
            <a:xfrm>
              <a:off x="8929410" y="4133759"/>
              <a:ext cx="151921" cy="8454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993" name="Прямая соединительная линия 992"/>
            <p:cNvCxnSpPr/>
            <p:nvPr/>
          </p:nvCxnSpPr>
          <p:spPr>
            <a:xfrm>
              <a:off x="290235" y="3557751"/>
              <a:ext cx="885505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Скругленный прямоугольник 6"/>
          <p:cNvSpPr/>
          <p:nvPr/>
        </p:nvSpPr>
        <p:spPr>
          <a:xfrm>
            <a:off x="400709" y="4297474"/>
            <a:ext cx="3311525" cy="3157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Нет ложных срабатываний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52501" y="1700808"/>
            <a:ext cx="5616575" cy="39470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Единый для всего рубежа уровень чувствительности</a:t>
            </a:r>
            <a:endParaRPr lang="ru-RU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923" y="4797152"/>
            <a:ext cx="8683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Пропуск цели обусловлен установкой слишком низкого уровня чувствительности. 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Вероятность возникновения ошибок в СПС возрастает с увеличением длины зоны охраны и длины периметра, и обусловлена </a:t>
            </a:r>
            <a:r>
              <a:rPr lang="ru-RU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невозможностью задать индивидуальный</a:t>
            </a:r>
            <a:r>
              <a:rPr lang="ru-RU" sz="1400" dirty="0">
                <a:solidFill>
                  <a:srgbClr val="3A6E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каждого метра периметра </a:t>
            </a:r>
            <a:r>
              <a:rPr lang="ru-RU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уровень</a:t>
            </a:r>
            <a:r>
              <a:rPr lang="ru-RU" sz="1400" dirty="0">
                <a:solidFill>
                  <a:srgbClr val="3A6E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чувствительности.</a:t>
            </a:r>
          </a:p>
        </p:txBody>
      </p:sp>
      <p:sp>
        <p:nvSpPr>
          <p:cNvPr id="80" name="Прямоугольник с двумя скругленными соседними углами 79"/>
          <p:cNvSpPr/>
          <p:nvPr/>
        </p:nvSpPr>
        <p:spPr>
          <a:xfrm rot="10800000">
            <a:off x="446417" y="-4"/>
            <a:ext cx="6501846" cy="836716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467544" y="159023"/>
            <a:ext cx="640871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Вероятность ошибок в работе СПС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Прямоугольник с двумя скругленными соседними углами 84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6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Стрелка вправо 86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право 87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Rectangle 1888"/>
          <p:cNvSpPr>
            <a:spLocks noChangeArrowheads="1"/>
          </p:cNvSpPr>
          <p:nvPr/>
        </p:nvSpPr>
        <p:spPr bwMode="auto">
          <a:xfrm>
            <a:off x="1727226" y="3105796"/>
            <a:ext cx="144462" cy="10782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" name="Rectangle 1888"/>
          <p:cNvSpPr>
            <a:spLocks noChangeArrowheads="1"/>
          </p:cNvSpPr>
          <p:nvPr/>
        </p:nvSpPr>
        <p:spPr bwMode="auto">
          <a:xfrm>
            <a:off x="2879750" y="3105795"/>
            <a:ext cx="144462" cy="10782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1" name="Rectangle 1888"/>
          <p:cNvSpPr>
            <a:spLocks noChangeArrowheads="1"/>
          </p:cNvSpPr>
          <p:nvPr/>
        </p:nvSpPr>
        <p:spPr bwMode="auto">
          <a:xfrm>
            <a:off x="8496325" y="3105795"/>
            <a:ext cx="144462" cy="10782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" name="Rectangle 1888"/>
          <p:cNvSpPr>
            <a:spLocks noChangeArrowheads="1"/>
          </p:cNvSpPr>
          <p:nvPr/>
        </p:nvSpPr>
        <p:spPr bwMode="auto">
          <a:xfrm>
            <a:off x="7920063" y="3107062"/>
            <a:ext cx="144462" cy="10782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" name="Rectangle 1920"/>
          <p:cNvSpPr>
            <a:spLocks noChangeArrowheads="1"/>
          </p:cNvSpPr>
          <p:nvPr/>
        </p:nvSpPr>
        <p:spPr bwMode="auto">
          <a:xfrm>
            <a:off x="6192863" y="2835348"/>
            <a:ext cx="144463" cy="8095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047659" y="4297474"/>
            <a:ext cx="2434869" cy="31579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Пропуск цели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Прямоугольник с двумя скругленными соседними углами 100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" name="Прямоугольник с двумя скругленными соседними углами 102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" name="Прямоугольник с двумя скругленными соседними углами 103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Прямоугольник с двумя скругленными соседними углами 104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5" grpId="0" animBg="1"/>
      <p:bldP spid="87" grpId="0" animBg="1"/>
      <p:bldP spid="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5" name="Text Box 1965"/>
          <p:cNvSpPr txBox="1">
            <a:spLocks noChangeArrowheads="1"/>
          </p:cNvSpPr>
          <p:nvPr/>
        </p:nvSpPr>
        <p:spPr bwMode="auto">
          <a:xfrm>
            <a:off x="7619669" y="4185296"/>
            <a:ext cx="1476375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Точка участка, м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53945" y="2348880"/>
            <a:ext cx="9055155" cy="1836416"/>
            <a:chOff x="55230" y="3142814"/>
            <a:chExt cx="9055155" cy="1836416"/>
          </a:xfrm>
        </p:grpSpPr>
        <p:sp>
          <p:nvSpPr>
            <p:cNvPr id="31864" name="Text Box 1964"/>
            <p:cNvSpPr txBox="1">
              <a:spLocks noChangeArrowheads="1"/>
            </p:cNvSpPr>
            <p:nvPr/>
          </p:nvSpPr>
          <p:spPr bwMode="auto">
            <a:xfrm rot="16200000">
              <a:off x="-750166" y="3948210"/>
              <a:ext cx="1835150" cy="22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ru-RU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Уровень сигнала, </a:t>
              </a:r>
              <a:r>
                <a:rPr 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dB</a:t>
              </a:r>
              <a:endPara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25" name="Line 1880"/>
            <p:cNvSpPr>
              <a:spLocks noChangeShapeType="1"/>
            </p:cNvSpPr>
            <p:nvPr/>
          </p:nvSpPr>
          <p:spPr bwMode="auto">
            <a:xfrm>
              <a:off x="288647" y="3179674"/>
              <a:ext cx="6709" cy="1799556"/>
            </a:xfrm>
            <a:prstGeom prst="line">
              <a:avLst/>
            </a:prstGeom>
            <a:noFill/>
            <a:ln w="9525">
              <a:solidFill>
                <a:srgbClr val="250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1" name="Line 1881"/>
            <p:cNvSpPr>
              <a:spLocks noChangeShapeType="1"/>
            </p:cNvSpPr>
            <p:nvPr/>
          </p:nvSpPr>
          <p:spPr bwMode="auto">
            <a:xfrm>
              <a:off x="288648" y="4977963"/>
              <a:ext cx="8821737" cy="0"/>
            </a:xfrm>
            <a:prstGeom prst="line">
              <a:avLst/>
            </a:prstGeom>
            <a:noFill/>
            <a:ln w="9525">
              <a:solidFill>
                <a:srgbClr val="250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2" name="Rectangle 1882"/>
            <p:cNvSpPr>
              <a:spLocks noChangeArrowheads="1"/>
            </p:cNvSpPr>
            <p:nvPr/>
          </p:nvSpPr>
          <p:spPr bwMode="auto">
            <a:xfrm>
              <a:off x="290235" y="3972754"/>
              <a:ext cx="142875" cy="10064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3" name="Rectangle 1883"/>
            <p:cNvSpPr>
              <a:spLocks noChangeArrowheads="1"/>
            </p:cNvSpPr>
            <p:nvPr/>
          </p:nvSpPr>
          <p:spPr bwMode="auto">
            <a:xfrm>
              <a:off x="433110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4" name="Rectangle 1884"/>
            <p:cNvSpPr>
              <a:spLocks noChangeArrowheads="1"/>
            </p:cNvSpPr>
            <p:nvPr/>
          </p:nvSpPr>
          <p:spPr bwMode="auto">
            <a:xfrm>
              <a:off x="577573" y="3828291"/>
              <a:ext cx="142875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5" name="Rectangle 1885"/>
            <p:cNvSpPr>
              <a:spLocks noChangeArrowheads="1"/>
            </p:cNvSpPr>
            <p:nvPr/>
          </p:nvSpPr>
          <p:spPr bwMode="auto">
            <a:xfrm>
              <a:off x="720448" y="3899729"/>
              <a:ext cx="1444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6" name="Rectangle 1886"/>
            <p:cNvSpPr>
              <a:spLocks noChangeArrowheads="1"/>
            </p:cNvSpPr>
            <p:nvPr/>
          </p:nvSpPr>
          <p:spPr bwMode="auto">
            <a:xfrm>
              <a:off x="864910" y="4079452"/>
              <a:ext cx="144463" cy="8997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7" name="Rectangle 1887"/>
            <p:cNvSpPr>
              <a:spLocks noChangeArrowheads="1"/>
            </p:cNvSpPr>
            <p:nvPr/>
          </p:nvSpPr>
          <p:spPr bwMode="auto">
            <a:xfrm>
              <a:off x="1009373" y="4187065"/>
              <a:ext cx="147997" cy="7921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8" name="Rectangle 1888"/>
            <p:cNvSpPr>
              <a:spLocks noChangeArrowheads="1"/>
            </p:cNvSpPr>
            <p:nvPr/>
          </p:nvSpPr>
          <p:spPr bwMode="auto">
            <a:xfrm>
              <a:off x="1152248" y="3971166"/>
              <a:ext cx="144462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9" name="Rectangle 1889"/>
            <p:cNvSpPr>
              <a:spLocks noChangeArrowheads="1"/>
            </p:cNvSpPr>
            <p:nvPr/>
          </p:nvSpPr>
          <p:spPr bwMode="auto">
            <a:xfrm>
              <a:off x="1296710" y="3828291"/>
              <a:ext cx="144463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0" name="Rectangle 1890"/>
            <p:cNvSpPr>
              <a:spLocks noChangeArrowheads="1"/>
            </p:cNvSpPr>
            <p:nvPr/>
          </p:nvSpPr>
          <p:spPr bwMode="auto">
            <a:xfrm>
              <a:off x="1441173" y="3971165"/>
              <a:ext cx="144462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1" name="Rectangle 1891"/>
            <p:cNvSpPr>
              <a:spLocks noChangeArrowheads="1"/>
            </p:cNvSpPr>
            <p:nvPr/>
          </p:nvSpPr>
          <p:spPr bwMode="auto">
            <a:xfrm>
              <a:off x="1585635" y="3655453"/>
              <a:ext cx="142875" cy="13237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" name="Rectangle 1892"/>
            <p:cNvSpPr>
              <a:spLocks noChangeArrowheads="1"/>
            </p:cNvSpPr>
            <p:nvPr/>
          </p:nvSpPr>
          <p:spPr bwMode="auto">
            <a:xfrm>
              <a:off x="1728511" y="3556685"/>
              <a:ext cx="144463" cy="2704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3" name="Rectangle 1893"/>
            <p:cNvSpPr>
              <a:spLocks noChangeArrowheads="1"/>
            </p:cNvSpPr>
            <p:nvPr/>
          </p:nvSpPr>
          <p:spPr bwMode="auto">
            <a:xfrm>
              <a:off x="1872973" y="3755266"/>
              <a:ext cx="144462" cy="1223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4" name="Rectangle 1894"/>
            <p:cNvSpPr>
              <a:spLocks noChangeArrowheads="1"/>
            </p:cNvSpPr>
            <p:nvPr/>
          </p:nvSpPr>
          <p:spPr bwMode="auto">
            <a:xfrm>
              <a:off x="2017435" y="3971166"/>
              <a:ext cx="142875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5" name="Rectangle 1895"/>
            <p:cNvSpPr>
              <a:spLocks noChangeArrowheads="1"/>
            </p:cNvSpPr>
            <p:nvPr/>
          </p:nvSpPr>
          <p:spPr bwMode="auto">
            <a:xfrm>
              <a:off x="2160310" y="4044191"/>
              <a:ext cx="144463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6" name="Rectangle 1896"/>
            <p:cNvSpPr>
              <a:spLocks noChangeArrowheads="1"/>
            </p:cNvSpPr>
            <p:nvPr/>
          </p:nvSpPr>
          <p:spPr bwMode="auto">
            <a:xfrm>
              <a:off x="2304773" y="3971166"/>
              <a:ext cx="144462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7" name="Rectangle 1897"/>
            <p:cNvSpPr>
              <a:spLocks noChangeArrowheads="1"/>
            </p:cNvSpPr>
            <p:nvPr/>
          </p:nvSpPr>
          <p:spPr bwMode="auto">
            <a:xfrm>
              <a:off x="2449235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8" name="Rectangle 1898"/>
            <p:cNvSpPr>
              <a:spLocks noChangeArrowheads="1"/>
            </p:cNvSpPr>
            <p:nvPr/>
          </p:nvSpPr>
          <p:spPr bwMode="auto">
            <a:xfrm>
              <a:off x="2593698" y="3828291"/>
              <a:ext cx="144462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9" name="Rectangle 1899"/>
            <p:cNvSpPr>
              <a:spLocks noChangeArrowheads="1"/>
            </p:cNvSpPr>
            <p:nvPr/>
          </p:nvSpPr>
          <p:spPr bwMode="auto">
            <a:xfrm>
              <a:off x="2736573" y="3755266"/>
              <a:ext cx="144462" cy="1223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0" name="Rectangle 1900"/>
            <p:cNvSpPr>
              <a:spLocks noChangeArrowheads="1"/>
            </p:cNvSpPr>
            <p:nvPr/>
          </p:nvSpPr>
          <p:spPr bwMode="auto">
            <a:xfrm>
              <a:off x="2879400" y="3629283"/>
              <a:ext cx="144463" cy="27044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1" name="Rectangle 1901"/>
            <p:cNvSpPr>
              <a:spLocks noChangeArrowheads="1"/>
            </p:cNvSpPr>
            <p:nvPr/>
          </p:nvSpPr>
          <p:spPr bwMode="auto">
            <a:xfrm>
              <a:off x="3025498" y="3755266"/>
              <a:ext cx="144462" cy="1223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" name="Rectangle 1902"/>
            <p:cNvSpPr>
              <a:spLocks noChangeArrowheads="1"/>
            </p:cNvSpPr>
            <p:nvPr/>
          </p:nvSpPr>
          <p:spPr bwMode="auto">
            <a:xfrm>
              <a:off x="3168373" y="3828291"/>
              <a:ext cx="144462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3" name="Rectangle 1903"/>
            <p:cNvSpPr>
              <a:spLocks noChangeArrowheads="1"/>
            </p:cNvSpPr>
            <p:nvPr/>
          </p:nvSpPr>
          <p:spPr bwMode="auto">
            <a:xfrm>
              <a:off x="3312835" y="3971166"/>
              <a:ext cx="144463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4" name="Rectangle 1904"/>
            <p:cNvSpPr>
              <a:spLocks noChangeArrowheads="1"/>
            </p:cNvSpPr>
            <p:nvPr/>
          </p:nvSpPr>
          <p:spPr bwMode="auto">
            <a:xfrm>
              <a:off x="3457298" y="3899729"/>
              <a:ext cx="1444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5" name="Rectangle 1905"/>
            <p:cNvSpPr>
              <a:spLocks noChangeArrowheads="1"/>
            </p:cNvSpPr>
            <p:nvPr/>
          </p:nvSpPr>
          <p:spPr bwMode="auto">
            <a:xfrm>
              <a:off x="3601760" y="4044191"/>
              <a:ext cx="144463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6" name="Rectangle 1906"/>
            <p:cNvSpPr>
              <a:spLocks noChangeArrowheads="1"/>
            </p:cNvSpPr>
            <p:nvPr/>
          </p:nvSpPr>
          <p:spPr bwMode="auto">
            <a:xfrm>
              <a:off x="3744635" y="4187066"/>
              <a:ext cx="144463" cy="7921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7" name="Rectangle 1907"/>
            <p:cNvSpPr>
              <a:spLocks noChangeArrowheads="1"/>
            </p:cNvSpPr>
            <p:nvPr/>
          </p:nvSpPr>
          <p:spPr bwMode="auto">
            <a:xfrm>
              <a:off x="3889098" y="4260091"/>
              <a:ext cx="144462" cy="719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8" name="Rectangle 1908"/>
            <p:cNvSpPr>
              <a:spLocks noChangeArrowheads="1"/>
            </p:cNvSpPr>
            <p:nvPr/>
          </p:nvSpPr>
          <p:spPr bwMode="auto">
            <a:xfrm>
              <a:off x="4033560" y="4331529"/>
              <a:ext cx="144463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9" name="Rectangle 1909"/>
            <p:cNvSpPr>
              <a:spLocks noChangeArrowheads="1"/>
            </p:cNvSpPr>
            <p:nvPr/>
          </p:nvSpPr>
          <p:spPr bwMode="auto">
            <a:xfrm>
              <a:off x="4176435" y="4260091"/>
              <a:ext cx="144463" cy="719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0" name="Rectangle 1910"/>
            <p:cNvSpPr>
              <a:spLocks noChangeArrowheads="1"/>
            </p:cNvSpPr>
            <p:nvPr/>
          </p:nvSpPr>
          <p:spPr bwMode="auto">
            <a:xfrm>
              <a:off x="4320898" y="4187066"/>
              <a:ext cx="144462" cy="7921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1" name="Rectangle 1911"/>
            <p:cNvSpPr>
              <a:spLocks noChangeArrowheads="1"/>
            </p:cNvSpPr>
            <p:nvPr/>
          </p:nvSpPr>
          <p:spPr bwMode="auto">
            <a:xfrm>
              <a:off x="4465360" y="4115629"/>
              <a:ext cx="144463" cy="863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" name="Rectangle 1912"/>
            <p:cNvSpPr>
              <a:spLocks noChangeArrowheads="1"/>
            </p:cNvSpPr>
            <p:nvPr/>
          </p:nvSpPr>
          <p:spPr bwMode="auto">
            <a:xfrm>
              <a:off x="4609823" y="3899729"/>
              <a:ext cx="1444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3" name="Rectangle 1913"/>
            <p:cNvSpPr>
              <a:spLocks noChangeArrowheads="1"/>
            </p:cNvSpPr>
            <p:nvPr/>
          </p:nvSpPr>
          <p:spPr bwMode="auto">
            <a:xfrm>
              <a:off x="4752698" y="3971166"/>
              <a:ext cx="144462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4" name="Rectangle 1914"/>
            <p:cNvSpPr>
              <a:spLocks noChangeArrowheads="1"/>
            </p:cNvSpPr>
            <p:nvPr/>
          </p:nvSpPr>
          <p:spPr bwMode="auto">
            <a:xfrm>
              <a:off x="4897160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5" name="Rectangle 1915"/>
            <p:cNvSpPr>
              <a:spLocks noChangeArrowheads="1"/>
            </p:cNvSpPr>
            <p:nvPr/>
          </p:nvSpPr>
          <p:spPr bwMode="auto">
            <a:xfrm>
              <a:off x="5041623" y="3828291"/>
              <a:ext cx="144462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6" name="Rectangle 1916"/>
            <p:cNvSpPr>
              <a:spLocks noChangeArrowheads="1"/>
            </p:cNvSpPr>
            <p:nvPr/>
          </p:nvSpPr>
          <p:spPr bwMode="auto">
            <a:xfrm>
              <a:off x="5186085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7" name="Rectangle 1917"/>
            <p:cNvSpPr>
              <a:spLocks noChangeArrowheads="1"/>
            </p:cNvSpPr>
            <p:nvPr/>
          </p:nvSpPr>
          <p:spPr bwMode="auto">
            <a:xfrm>
              <a:off x="5328960" y="3971166"/>
              <a:ext cx="144463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8" name="Rectangle 1918"/>
            <p:cNvSpPr>
              <a:spLocks noChangeArrowheads="1"/>
            </p:cNvSpPr>
            <p:nvPr/>
          </p:nvSpPr>
          <p:spPr bwMode="auto">
            <a:xfrm>
              <a:off x="5473423" y="4115629"/>
              <a:ext cx="144462" cy="863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9" name="Rectangle 1919"/>
            <p:cNvSpPr>
              <a:spLocks noChangeArrowheads="1"/>
            </p:cNvSpPr>
            <p:nvPr/>
          </p:nvSpPr>
          <p:spPr bwMode="auto">
            <a:xfrm>
              <a:off x="5617885" y="4044191"/>
              <a:ext cx="144463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0" name="Rectangle 1920"/>
            <p:cNvSpPr>
              <a:spLocks noChangeArrowheads="1"/>
            </p:cNvSpPr>
            <p:nvPr/>
          </p:nvSpPr>
          <p:spPr bwMode="auto">
            <a:xfrm>
              <a:off x="5760760" y="4115629"/>
              <a:ext cx="144463" cy="863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1" name="Rectangle 1921"/>
            <p:cNvSpPr>
              <a:spLocks noChangeArrowheads="1"/>
            </p:cNvSpPr>
            <p:nvPr/>
          </p:nvSpPr>
          <p:spPr bwMode="auto">
            <a:xfrm>
              <a:off x="5905223" y="4260091"/>
              <a:ext cx="144462" cy="719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2" name="Rectangle 1922"/>
            <p:cNvSpPr>
              <a:spLocks noChangeArrowheads="1"/>
            </p:cNvSpPr>
            <p:nvPr/>
          </p:nvSpPr>
          <p:spPr bwMode="auto">
            <a:xfrm>
              <a:off x="6049685" y="4331529"/>
              <a:ext cx="144463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" name="Rectangle 1923"/>
            <p:cNvSpPr>
              <a:spLocks noChangeArrowheads="1"/>
            </p:cNvSpPr>
            <p:nvPr/>
          </p:nvSpPr>
          <p:spPr bwMode="auto">
            <a:xfrm>
              <a:off x="6194148" y="4439479"/>
              <a:ext cx="142875" cy="5397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4" name="Rectangle 1924"/>
            <p:cNvSpPr>
              <a:spLocks noChangeArrowheads="1"/>
            </p:cNvSpPr>
            <p:nvPr/>
          </p:nvSpPr>
          <p:spPr bwMode="auto">
            <a:xfrm>
              <a:off x="6337023" y="4331529"/>
              <a:ext cx="144462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5" name="Rectangle 1925"/>
            <p:cNvSpPr>
              <a:spLocks noChangeArrowheads="1"/>
            </p:cNvSpPr>
            <p:nvPr/>
          </p:nvSpPr>
          <p:spPr bwMode="auto">
            <a:xfrm>
              <a:off x="6481485" y="4187065"/>
              <a:ext cx="144463" cy="7921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6" name="Rectangle 1926"/>
            <p:cNvSpPr>
              <a:spLocks noChangeArrowheads="1"/>
            </p:cNvSpPr>
            <p:nvPr/>
          </p:nvSpPr>
          <p:spPr bwMode="auto">
            <a:xfrm>
              <a:off x="6625948" y="4260091"/>
              <a:ext cx="144462" cy="719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" name="Rectangle 1927"/>
            <p:cNvSpPr>
              <a:spLocks noChangeArrowheads="1"/>
            </p:cNvSpPr>
            <p:nvPr/>
          </p:nvSpPr>
          <p:spPr bwMode="auto">
            <a:xfrm>
              <a:off x="6768823" y="4187066"/>
              <a:ext cx="144462" cy="7921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8" name="Rectangle 1928"/>
            <p:cNvSpPr>
              <a:spLocks noChangeArrowheads="1"/>
            </p:cNvSpPr>
            <p:nvPr/>
          </p:nvSpPr>
          <p:spPr bwMode="auto">
            <a:xfrm>
              <a:off x="6913285" y="4115629"/>
              <a:ext cx="144463" cy="863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9" name="Rectangle 1929"/>
            <p:cNvSpPr>
              <a:spLocks noChangeArrowheads="1"/>
            </p:cNvSpPr>
            <p:nvPr/>
          </p:nvSpPr>
          <p:spPr bwMode="auto">
            <a:xfrm>
              <a:off x="7057748" y="4044191"/>
              <a:ext cx="144462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0" name="Rectangle 1930"/>
            <p:cNvSpPr>
              <a:spLocks noChangeArrowheads="1"/>
            </p:cNvSpPr>
            <p:nvPr/>
          </p:nvSpPr>
          <p:spPr bwMode="auto">
            <a:xfrm>
              <a:off x="7202210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1" name="Rectangle 1931"/>
            <p:cNvSpPr>
              <a:spLocks noChangeArrowheads="1"/>
            </p:cNvSpPr>
            <p:nvPr/>
          </p:nvSpPr>
          <p:spPr bwMode="auto">
            <a:xfrm>
              <a:off x="7345085" y="3971166"/>
              <a:ext cx="144463" cy="1008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2" name="Rectangle 1932"/>
            <p:cNvSpPr>
              <a:spLocks noChangeArrowheads="1"/>
            </p:cNvSpPr>
            <p:nvPr/>
          </p:nvSpPr>
          <p:spPr bwMode="auto">
            <a:xfrm>
              <a:off x="7489548" y="4044191"/>
              <a:ext cx="144462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" name="Rectangle 1933"/>
            <p:cNvSpPr>
              <a:spLocks noChangeArrowheads="1"/>
            </p:cNvSpPr>
            <p:nvPr/>
          </p:nvSpPr>
          <p:spPr bwMode="auto">
            <a:xfrm>
              <a:off x="7634010" y="3899729"/>
              <a:ext cx="144463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4" name="Rectangle 1934"/>
            <p:cNvSpPr>
              <a:spLocks noChangeArrowheads="1"/>
            </p:cNvSpPr>
            <p:nvPr/>
          </p:nvSpPr>
          <p:spPr bwMode="auto">
            <a:xfrm>
              <a:off x="7776885" y="3755266"/>
              <a:ext cx="144463" cy="1223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6" name="Rectangle 1936"/>
            <p:cNvSpPr>
              <a:spLocks noChangeArrowheads="1"/>
            </p:cNvSpPr>
            <p:nvPr/>
          </p:nvSpPr>
          <p:spPr bwMode="auto">
            <a:xfrm>
              <a:off x="8065810" y="3755266"/>
              <a:ext cx="144463" cy="1223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7" name="Rectangle 1937"/>
            <p:cNvSpPr>
              <a:spLocks noChangeArrowheads="1"/>
            </p:cNvSpPr>
            <p:nvPr/>
          </p:nvSpPr>
          <p:spPr bwMode="auto">
            <a:xfrm>
              <a:off x="8210273" y="3899729"/>
              <a:ext cx="1444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8" name="Rectangle 1938"/>
            <p:cNvSpPr>
              <a:spLocks noChangeArrowheads="1"/>
            </p:cNvSpPr>
            <p:nvPr/>
          </p:nvSpPr>
          <p:spPr bwMode="auto">
            <a:xfrm>
              <a:off x="8353148" y="3828291"/>
              <a:ext cx="144462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0" name="Rectangle 1940"/>
            <p:cNvSpPr>
              <a:spLocks noChangeArrowheads="1"/>
            </p:cNvSpPr>
            <p:nvPr/>
          </p:nvSpPr>
          <p:spPr bwMode="auto">
            <a:xfrm>
              <a:off x="8642073" y="3828291"/>
              <a:ext cx="142875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1" name="Rectangle 1941"/>
            <p:cNvSpPr>
              <a:spLocks noChangeArrowheads="1"/>
            </p:cNvSpPr>
            <p:nvPr/>
          </p:nvSpPr>
          <p:spPr bwMode="auto">
            <a:xfrm>
              <a:off x="8784948" y="3899729"/>
              <a:ext cx="1444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2" name="Rectangle 1942"/>
            <p:cNvSpPr>
              <a:spLocks noChangeArrowheads="1"/>
            </p:cNvSpPr>
            <p:nvPr/>
          </p:nvSpPr>
          <p:spPr bwMode="auto">
            <a:xfrm>
              <a:off x="8929410" y="4133759"/>
              <a:ext cx="151921" cy="8454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400709" y="4297474"/>
            <a:ext cx="3311525" cy="3157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Нет ложных срабатываний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923" y="4797152"/>
            <a:ext cx="86831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Наиболее эффективная методика уменьшения вероятности ошибок состоит в том, чтобы </a:t>
            </a:r>
            <a:r>
              <a:rPr lang="ru-RU" sz="1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настраивать чувствительность кабеля-сенсора с точностью до размера одного элемента (секции) ограждения, то есть с точностью 1-3 м.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Это обеспечивает Блок Обработки (БО) системы </a:t>
            </a:r>
            <a:r>
              <a:rPr lang="ru-RU" sz="1400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Стратум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БО анализирует характер вибраций, что позволяет отличить сигнал, вызванный преодолением преграды, от сигналов, вызванных интегральными воздействиями (ветер, осадки, проходящий транспорт, ЭМИ). </a:t>
            </a:r>
          </a:p>
        </p:txBody>
      </p:sp>
      <p:sp>
        <p:nvSpPr>
          <p:cNvPr id="80" name="Прямоугольник с двумя скругленными соседними углами 79"/>
          <p:cNvSpPr/>
          <p:nvPr/>
        </p:nvSpPr>
        <p:spPr>
          <a:xfrm rot="10800000">
            <a:off x="446417" y="-4"/>
            <a:ext cx="6501846" cy="836716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467544" y="159023"/>
            <a:ext cx="640871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Вероятность ошибок в работе СПС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Прямоугольник с двумя скругленными соседними углами 84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6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Стрелка вправо 86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право 87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Rectangle 1888"/>
          <p:cNvSpPr>
            <a:spLocks noChangeArrowheads="1"/>
          </p:cNvSpPr>
          <p:nvPr/>
        </p:nvSpPr>
        <p:spPr bwMode="auto">
          <a:xfrm>
            <a:off x="1727226" y="3034357"/>
            <a:ext cx="144462" cy="11496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" name="Rectangle 1888"/>
          <p:cNvSpPr>
            <a:spLocks noChangeArrowheads="1"/>
          </p:cNvSpPr>
          <p:nvPr/>
        </p:nvSpPr>
        <p:spPr bwMode="auto">
          <a:xfrm>
            <a:off x="2879750" y="3105795"/>
            <a:ext cx="144462" cy="10782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1" name="Rectangle 1888"/>
          <p:cNvSpPr>
            <a:spLocks noChangeArrowheads="1"/>
          </p:cNvSpPr>
          <p:nvPr/>
        </p:nvSpPr>
        <p:spPr bwMode="auto">
          <a:xfrm>
            <a:off x="8496325" y="2897974"/>
            <a:ext cx="144462" cy="128605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" name="Rectangle 1888"/>
          <p:cNvSpPr>
            <a:spLocks noChangeArrowheads="1"/>
          </p:cNvSpPr>
          <p:nvPr/>
        </p:nvSpPr>
        <p:spPr bwMode="auto">
          <a:xfrm>
            <a:off x="7920063" y="2861519"/>
            <a:ext cx="144462" cy="13237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" name="Rectangle 1920"/>
          <p:cNvSpPr>
            <a:spLocks noChangeArrowheads="1"/>
          </p:cNvSpPr>
          <p:nvPr/>
        </p:nvSpPr>
        <p:spPr bwMode="auto">
          <a:xfrm>
            <a:off x="6192863" y="2835348"/>
            <a:ext cx="144463" cy="8095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823644" y="4297474"/>
            <a:ext cx="2796025" cy="3157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Тревога на вторжение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Freeform 1955"/>
          <p:cNvSpPr>
            <a:spLocks/>
          </p:cNvSpPr>
          <p:nvPr/>
        </p:nvSpPr>
        <p:spPr bwMode="auto">
          <a:xfrm>
            <a:off x="287363" y="2551957"/>
            <a:ext cx="3676650" cy="619125"/>
          </a:xfrm>
          <a:custGeom>
            <a:avLst/>
            <a:gdLst>
              <a:gd name="T0" fmla="*/ 0 w 2316"/>
              <a:gd name="T1" fmla="*/ 325438 h 390"/>
              <a:gd name="T2" fmla="*/ 361950 w 2316"/>
              <a:gd name="T3" fmla="*/ 196850 h 390"/>
              <a:gd name="T4" fmla="*/ 795338 w 2316"/>
              <a:gd name="T5" fmla="*/ 439738 h 390"/>
              <a:gd name="T6" fmla="*/ 1409700 w 2316"/>
              <a:gd name="T7" fmla="*/ 1588 h 390"/>
              <a:gd name="T8" fmla="*/ 1938338 w 2316"/>
              <a:gd name="T9" fmla="*/ 431800 h 390"/>
              <a:gd name="T10" fmla="*/ 2209800 w 2316"/>
              <a:gd name="T11" fmla="*/ 273050 h 390"/>
              <a:gd name="T12" fmla="*/ 2662238 w 2316"/>
              <a:gd name="T13" fmla="*/ 82550 h 390"/>
              <a:gd name="T14" fmla="*/ 3100388 w 2316"/>
              <a:gd name="T15" fmla="*/ 320675 h 390"/>
              <a:gd name="T16" fmla="*/ 3240088 w 2316"/>
              <a:gd name="T17" fmla="*/ 257175 h 390"/>
              <a:gd name="T18" fmla="*/ 3503613 w 2316"/>
              <a:gd name="T19" fmla="*/ 536575 h 390"/>
              <a:gd name="T20" fmla="*/ 3676650 w 2316"/>
              <a:gd name="T21" fmla="*/ 619125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16"/>
              <a:gd name="T34" fmla="*/ 0 h 390"/>
              <a:gd name="T35" fmla="*/ 2316 w 2316"/>
              <a:gd name="T36" fmla="*/ 390 h 3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16" h="390">
                <a:moveTo>
                  <a:pt x="0" y="205"/>
                </a:moveTo>
                <a:cubicBezTo>
                  <a:pt x="38" y="191"/>
                  <a:pt x="145" y="112"/>
                  <a:pt x="228" y="124"/>
                </a:cubicBezTo>
                <a:cubicBezTo>
                  <a:pt x="311" y="136"/>
                  <a:pt x="391" y="297"/>
                  <a:pt x="501" y="277"/>
                </a:cubicBezTo>
                <a:cubicBezTo>
                  <a:pt x="611" y="257"/>
                  <a:pt x="768" y="2"/>
                  <a:pt x="888" y="1"/>
                </a:cubicBezTo>
                <a:cubicBezTo>
                  <a:pt x="1008" y="0"/>
                  <a:pt x="1137" y="244"/>
                  <a:pt x="1221" y="272"/>
                </a:cubicBezTo>
                <a:cubicBezTo>
                  <a:pt x="1305" y="300"/>
                  <a:pt x="1316" y="209"/>
                  <a:pt x="1392" y="172"/>
                </a:cubicBezTo>
                <a:cubicBezTo>
                  <a:pt x="1468" y="135"/>
                  <a:pt x="1583" y="47"/>
                  <a:pt x="1677" y="52"/>
                </a:cubicBezTo>
                <a:cubicBezTo>
                  <a:pt x="1771" y="57"/>
                  <a:pt x="1892" y="184"/>
                  <a:pt x="1953" y="202"/>
                </a:cubicBezTo>
                <a:cubicBezTo>
                  <a:pt x="2014" y="220"/>
                  <a:pt x="1999" y="139"/>
                  <a:pt x="2041" y="162"/>
                </a:cubicBezTo>
                <a:cubicBezTo>
                  <a:pt x="2083" y="185"/>
                  <a:pt x="2161" y="300"/>
                  <a:pt x="2207" y="338"/>
                </a:cubicBezTo>
                <a:cubicBezTo>
                  <a:pt x="2253" y="376"/>
                  <a:pt x="2293" y="379"/>
                  <a:pt x="2316" y="390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" name="Freeform 1950"/>
          <p:cNvSpPr>
            <a:spLocks/>
          </p:cNvSpPr>
          <p:nvPr/>
        </p:nvSpPr>
        <p:spPr bwMode="auto">
          <a:xfrm>
            <a:off x="3964013" y="3102026"/>
            <a:ext cx="500062" cy="136525"/>
          </a:xfrm>
          <a:custGeom>
            <a:avLst/>
            <a:gdLst>
              <a:gd name="T0" fmla="*/ 0 w 315"/>
              <a:gd name="T1" fmla="*/ 71438 h 86"/>
              <a:gd name="T2" fmla="*/ 225425 w 315"/>
              <a:gd name="T3" fmla="*/ 125413 h 86"/>
              <a:gd name="T4" fmla="*/ 500062 w 315"/>
              <a:gd name="T5" fmla="*/ 0 h 86"/>
              <a:gd name="T6" fmla="*/ 0 60000 65536"/>
              <a:gd name="T7" fmla="*/ 0 60000 65536"/>
              <a:gd name="T8" fmla="*/ 0 60000 65536"/>
              <a:gd name="T9" fmla="*/ 0 w 315"/>
              <a:gd name="T10" fmla="*/ 0 h 86"/>
              <a:gd name="T11" fmla="*/ 315 w 315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" h="86">
                <a:moveTo>
                  <a:pt x="0" y="45"/>
                </a:moveTo>
                <a:cubicBezTo>
                  <a:pt x="24" y="50"/>
                  <a:pt x="90" y="86"/>
                  <a:pt x="142" y="79"/>
                </a:cubicBezTo>
                <a:cubicBezTo>
                  <a:pt x="194" y="72"/>
                  <a:pt x="279" y="16"/>
                  <a:pt x="315" y="0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" name="Freeform 1956"/>
          <p:cNvSpPr>
            <a:spLocks/>
          </p:cNvSpPr>
          <p:nvPr/>
        </p:nvSpPr>
        <p:spPr bwMode="auto">
          <a:xfrm>
            <a:off x="4452988" y="2740921"/>
            <a:ext cx="1514475" cy="428625"/>
          </a:xfrm>
          <a:custGeom>
            <a:avLst/>
            <a:gdLst>
              <a:gd name="T0" fmla="*/ 0 w 954"/>
              <a:gd name="T1" fmla="*/ 360363 h 270"/>
              <a:gd name="T2" fmla="*/ 95250 w 954"/>
              <a:gd name="T3" fmla="*/ 276225 h 270"/>
              <a:gd name="T4" fmla="*/ 153988 w 954"/>
              <a:gd name="T5" fmla="*/ 177800 h 270"/>
              <a:gd name="T6" fmla="*/ 220663 w 954"/>
              <a:gd name="T7" fmla="*/ 63500 h 270"/>
              <a:gd name="T8" fmla="*/ 358775 w 954"/>
              <a:gd name="T9" fmla="*/ 123825 h 270"/>
              <a:gd name="T10" fmla="*/ 468313 w 954"/>
              <a:gd name="T11" fmla="*/ 61913 h 270"/>
              <a:gd name="T12" fmla="*/ 628650 w 954"/>
              <a:gd name="T13" fmla="*/ 1588 h 270"/>
              <a:gd name="T14" fmla="*/ 796925 w 954"/>
              <a:gd name="T15" fmla="*/ 73025 h 270"/>
              <a:gd name="T16" fmla="*/ 904875 w 954"/>
              <a:gd name="T17" fmla="*/ 139700 h 270"/>
              <a:gd name="T18" fmla="*/ 1090613 w 954"/>
              <a:gd name="T19" fmla="*/ 244475 h 270"/>
              <a:gd name="T20" fmla="*/ 1162050 w 954"/>
              <a:gd name="T21" fmla="*/ 211138 h 270"/>
              <a:gd name="T22" fmla="*/ 1211263 w 954"/>
              <a:gd name="T23" fmla="*/ 180975 h 270"/>
              <a:gd name="T24" fmla="*/ 1368425 w 954"/>
              <a:gd name="T25" fmla="*/ 300038 h 270"/>
              <a:gd name="T26" fmla="*/ 1454150 w 954"/>
              <a:gd name="T27" fmla="*/ 381000 h 270"/>
              <a:gd name="T28" fmla="*/ 1514475 w 954"/>
              <a:gd name="T29" fmla="*/ 428625 h 2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54"/>
              <a:gd name="T46" fmla="*/ 0 h 270"/>
              <a:gd name="T47" fmla="*/ 954 w 954"/>
              <a:gd name="T48" fmla="*/ 270 h 2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54" h="270">
                <a:moveTo>
                  <a:pt x="0" y="227"/>
                </a:moveTo>
                <a:cubicBezTo>
                  <a:pt x="10" y="218"/>
                  <a:pt x="44" y="193"/>
                  <a:pt x="60" y="174"/>
                </a:cubicBezTo>
                <a:cubicBezTo>
                  <a:pt x="76" y="155"/>
                  <a:pt x="84" y="134"/>
                  <a:pt x="97" y="112"/>
                </a:cubicBezTo>
                <a:cubicBezTo>
                  <a:pt x="110" y="90"/>
                  <a:pt x="118" y="46"/>
                  <a:pt x="139" y="40"/>
                </a:cubicBezTo>
                <a:cubicBezTo>
                  <a:pt x="160" y="34"/>
                  <a:pt x="200" y="78"/>
                  <a:pt x="226" y="78"/>
                </a:cubicBezTo>
                <a:cubicBezTo>
                  <a:pt x="252" y="78"/>
                  <a:pt x="267" y="52"/>
                  <a:pt x="295" y="39"/>
                </a:cubicBezTo>
                <a:cubicBezTo>
                  <a:pt x="323" y="26"/>
                  <a:pt x="362" y="0"/>
                  <a:pt x="396" y="1"/>
                </a:cubicBezTo>
                <a:cubicBezTo>
                  <a:pt x="430" y="2"/>
                  <a:pt x="473" y="31"/>
                  <a:pt x="502" y="46"/>
                </a:cubicBezTo>
                <a:cubicBezTo>
                  <a:pt x="531" y="61"/>
                  <a:pt x="539" y="70"/>
                  <a:pt x="570" y="88"/>
                </a:cubicBezTo>
                <a:cubicBezTo>
                  <a:pt x="601" y="106"/>
                  <a:pt x="660" y="147"/>
                  <a:pt x="687" y="154"/>
                </a:cubicBezTo>
                <a:cubicBezTo>
                  <a:pt x="714" y="161"/>
                  <a:pt x="719" y="140"/>
                  <a:pt x="732" y="133"/>
                </a:cubicBezTo>
                <a:cubicBezTo>
                  <a:pt x="745" y="126"/>
                  <a:pt x="741" y="105"/>
                  <a:pt x="763" y="114"/>
                </a:cubicBezTo>
                <a:cubicBezTo>
                  <a:pt x="785" y="123"/>
                  <a:pt x="836" y="168"/>
                  <a:pt x="862" y="189"/>
                </a:cubicBezTo>
                <a:cubicBezTo>
                  <a:pt x="888" y="210"/>
                  <a:pt x="901" y="227"/>
                  <a:pt x="916" y="240"/>
                </a:cubicBezTo>
                <a:cubicBezTo>
                  <a:pt x="931" y="253"/>
                  <a:pt x="946" y="264"/>
                  <a:pt x="954" y="270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" name="Freeform 1952"/>
          <p:cNvSpPr>
            <a:spLocks/>
          </p:cNvSpPr>
          <p:nvPr/>
        </p:nvSpPr>
        <p:spPr bwMode="auto">
          <a:xfrm>
            <a:off x="5967463" y="3153460"/>
            <a:ext cx="719138" cy="88900"/>
          </a:xfrm>
          <a:custGeom>
            <a:avLst/>
            <a:gdLst>
              <a:gd name="T0" fmla="*/ 0 w 453"/>
              <a:gd name="T1" fmla="*/ 23813 h 56"/>
              <a:gd name="T2" fmla="*/ 287338 w 453"/>
              <a:gd name="T3" fmla="*/ 85725 h 56"/>
              <a:gd name="T4" fmla="*/ 719138 w 453"/>
              <a:gd name="T5" fmla="*/ 0 h 56"/>
              <a:gd name="T6" fmla="*/ 0 60000 65536"/>
              <a:gd name="T7" fmla="*/ 0 60000 65536"/>
              <a:gd name="T8" fmla="*/ 0 60000 65536"/>
              <a:gd name="T9" fmla="*/ 0 w 453"/>
              <a:gd name="T10" fmla="*/ 0 h 56"/>
              <a:gd name="T11" fmla="*/ 453 w 453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56">
                <a:moveTo>
                  <a:pt x="0" y="15"/>
                </a:moveTo>
                <a:cubicBezTo>
                  <a:pt x="30" y="21"/>
                  <a:pt x="106" y="56"/>
                  <a:pt x="181" y="54"/>
                </a:cubicBezTo>
                <a:cubicBezTo>
                  <a:pt x="256" y="52"/>
                  <a:pt x="396" y="11"/>
                  <a:pt x="453" y="0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" name="Freeform 1957"/>
          <p:cNvSpPr>
            <a:spLocks/>
          </p:cNvSpPr>
          <p:nvPr/>
        </p:nvSpPr>
        <p:spPr bwMode="auto">
          <a:xfrm>
            <a:off x="6686118" y="2633656"/>
            <a:ext cx="2373313" cy="528637"/>
          </a:xfrm>
          <a:custGeom>
            <a:avLst/>
            <a:gdLst>
              <a:gd name="T0" fmla="*/ 0 w 1495"/>
              <a:gd name="T1" fmla="*/ 528637 h 333"/>
              <a:gd name="T2" fmla="*/ 141288 w 1495"/>
              <a:gd name="T3" fmla="*/ 484187 h 333"/>
              <a:gd name="T4" fmla="*/ 336550 w 1495"/>
              <a:gd name="T5" fmla="*/ 406400 h 333"/>
              <a:gd name="T6" fmla="*/ 484188 w 1495"/>
              <a:gd name="T7" fmla="*/ 257175 h 333"/>
              <a:gd name="T8" fmla="*/ 598488 w 1495"/>
              <a:gd name="T9" fmla="*/ 188912 h 333"/>
              <a:gd name="T10" fmla="*/ 731838 w 1495"/>
              <a:gd name="T11" fmla="*/ 288925 h 333"/>
              <a:gd name="T12" fmla="*/ 823913 w 1495"/>
              <a:gd name="T13" fmla="*/ 307975 h 333"/>
              <a:gd name="T14" fmla="*/ 1004888 w 1495"/>
              <a:gd name="T15" fmla="*/ 196850 h 333"/>
              <a:gd name="T16" fmla="*/ 1195388 w 1495"/>
              <a:gd name="T17" fmla="*/ 52387 h 333"/>
              <a:gd name="T18" fmla="*/ 1333500 w 1495"/>
              <a:gd name="T19" fmla="*/ 30162 h 333"/>
              <a:gd name="T20" fmla="*/ 1509713 w 1495"/>
              <a:gd name="T21" fmla="*/ 160337 h 333"/>
              <a:gd name="T22" fmla="*/ 1609725 w 1495"/>
              <a:gd name="T23" fmla="*/ 190500 h 333"/>
              <a:gd name="T24" fmla="*/ 1717675 w 1495"/>
              <a:gd name="T25" fmla="*/ 84137 h 333"/>
              <a:gd name="T26" fmla="*/ 1857375 w 1495"/>
              <a:gd name="T27" fmla="*/ 17462 h 333"/>
              <a:gd name="T28" fmla="*/ 2143125 w 1495"/>
              <a:gd name="T29" fmla="*/ 188912 h 333"/>
              <a:gd name="T30" fmla="*/ 2274888 w 1495"/>
              <a:gd name="T31" fmla="*/ 204787 h 333"/>
              <a:gd name="T32" fmla="*/ 2373313 w 1495"/>
              <a:gd name="T33" fmla="*/ 196850 h 3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95"/>
              <a:gd name="T52" fmla="*/ 0 h 333"/>
              <a:gd name="T53" fmla="*/ 1495 w 1495"/>
              <a:gd name="T54" fmla="*/ 333 h 3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95" h="333">
                <a:moveTo>
                  <a:pt x="0" y="333"/>
                </a:moveTo>
                <a:cubicBezTo>
                  <a:pt x="14" y="328"/>
                  <a:pt x="54" y="318"/>
                  <a:pt x="89" y="305"/>
                </a:cubicBezTo>
                <a:cubicBezTo>
                  <a:pt x="124" y="292"/>
                  <a:pt x="176" y="280"/>
                  <a:pt x="212" y="256"/>
                </a:cubicBezTo>
                <a:cubicBezTo>
                  <a:pt x="248" y="232"/>
                  <a:pt x="278" y="185"/>
                  <a:pt x="305" y="162"/>
                </a:cubicBezTo>
                <a:cubicBezTo>
                  <a:pt x="332" y="139"/>
                  <a:pt x="351" y="116"/>
                  <a:pt x="377" y="119"/>
                </a:cubicBezTo>
                <a:cubicBezTo>
                  <a:pt x="403" y="122"/>
                  <a:pt x="437" y="170"/>
                  <a:pt x="461" y="182"/>
                </a:cubicBezTo>
                <a:cubicBezTo>
                  <a:pt x="485" y="194"/>
                  <a:pt x="490" y="204"/>
                  <a:pt x="519" y="194"/>
                </a:cubicBezTo>
                <a:cubicBezTo>
                  <a:pt x="548" y="184"/>
                  <a:pt x="594" y="151"/>
                  <a:pt x="633" y="124"/>
                </a:cubicBezTo>
                <a:cubicBezTo>
                  <a:pt x="672" y="97"/>
                  <a:pt x="718" y="51"/>
                  <a:pt x="753" y="33"/>
                </a:cubicBezTo>
                <a:cubicBezTo>
                  <a:pt x="788" y="15"/>
                  <a:pt x="807" y="8"/>
                  <a:pt x="840" y="19"/>
                </a:cubicBezTo>
                <a:cubicBezTo>
                  <a:pt x="873" y="30"/>
                  <a:pt x="922" y="84"/>
                  <a:pt x="951" y="101"/>
                </a:cubicBezTo>
                <a:cubicBezTo>
                  <a:pt x="980" y="118"/>
                  <a:pt x="992" y="128"/>
                  <a:pt x="1014" y="120"/>
                </a:cubicBezTo>
                <a:cubicBezTo>
                  <a:pt x="1036" y="112"/>
                  <a:pt x="1056" y="71"/>
                  <a:pt x="1082" y="53"/>
                </a:cubicBezTo>
                <a:cubicBezTo>
                  <a:pt x="1108" y="35"/>
                  <a:pt x="1125" y="0"/>
                  <a:pt x="1170" y="11"/>
                </a:cubicBezTo>
                <a:cubicBezTo>
                  <a:pt x="1215" y="22"/>
                  <a:pt x="1306" y="99"/>
                  <a:pt x="1350" y="119"/>
                </a:cubicBezTo>
                <a:cubicBezTo>
                  <a:pt x="1394" y="139"/>
                  <a:pt x="1409" y="128"/>
                  <a:pt x="1433" y="129"/>
                </a:cubicBezTo>
                <a:cubicBezTo>
                  <a:pt x="1457" y="130"/>
                  <a:pt x="1482" y="125"/>
                  <a:pt x="1495" y="124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1752501" y="1700808"/>
            <a:ext cx="5616575" cy="39470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Индивидуальный уровень чувствительности</a:t>
            </a:r>
            <a:endParaRPr lang="ru-RU" sz="1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7" name="Прямоугольник с двумя скругленными соседними углами 106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9" name="Прямоугольник с двумя скругленными соседними углами 108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0" name="Прямоугольник с двумя скругленными соседними углами 109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1" name="Прямоугольник с двумя скругленными соседними углами 110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5" grpId="0" animBg="1"/>
      <p:bldP spid="87" grpId="0" animBg="1"/>
      <p:bldP spid="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413" y="5069502"/>
            <a:ext cx="8568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14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Стоимость 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смонтированной системы «под ключ» </a:t>
            </a:r>
            <a:r>
              <a:rPr lang="ru-RU" sz="1400" dirty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ниже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чем у конкурентов </a:t>
            </a:r>
            <a:r>
              <a:rPr lang="ru-RU" sz="1400" dirty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1.5 и более </a:t>
            </a:r>
            <a:r>
              <a:rPr lang="ru-RU" sz="14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раз.</a:t>
            </a:r>
            <a:endParaRPr lang="ru-RU" sz="1400" dirty="0">
              <a:solidFill>
                <a:srgbClr val="FF5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sz="1400" dirty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14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атраты </a:t>
            </a:r>
            <a:r>
              <a:rPr lang="ru-RU" sz="1400" dirty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4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эксплуатацию 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обслуживание 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системы </a:t>
            </a:r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СТРАТУМ</a:t>
            </a:r>
            <a:r>
              <a:rPr lang="ru-RU" sz="1400" dirty="0" smtClean="0">
                <a:solidFill>
                  <a:srgbClr val="3A6E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меньше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чем у </a:t>
            </a:r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аналогов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силу меньшего числа </a:t>
            </a:r>
            <a:r>
              <a:rPr lang="ru-RU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компонентов</a:t>
            </a:r>
            <a:r>
              <a:rPr lang="ru-RU" sz="1400" dirty="0" smtClean="0">
                <a:solidFill>
                  <a:srgbClr val="3A6E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</a:t>
            </a:r>
            <a:r>
              <a:rPr lang="ru-RU" sz="14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СТРАТУМ имеет меньшую </a:t>
            </a:r>
            <a:r>
              <a:rPr lang="ru-RU" sz="1400" dirty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вероятность отказов</a:t>
            </a:r>
            <a:r>
              <a:rPr lang="ru-RU" sz="14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400" dirty="0" smtClean="0">
              <a:solidFill>
                <a:srgbClr val="FF5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rot="10800000">
            <a:off x="446417" y="-4"/>
            <a:ext cx="6501846" cy="990024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44624"/>
            <a:ext cx="6408712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стоимости системы: стартовых вложений, монтажа, эксплуатации</a:t>
            </a: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56380333"/>
              </p:ext>
            </p:extLst>
          </p:nvPr>
        </p:nvGraphicFramePr>
        <p:xfrm>
          <a:off x="395535" y="1196752"/>
          <a:ext cx="6552729" cy="383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с двумя скругленными соседними углами 17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с двумя скругленными соседними углами 26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9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/>
      <p:bldP spid="14" grpId="0" animBg="1"/>
      <p:bldP spid="16" grpId="0" animBg="1"/>
      <p:bldP spid="17" grpId="0" animBg="1"/>
      <p:bldGraphic spid="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28092" y="43332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14/1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7679" y="104344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Сравнение систем СТРАТУМ и </a:t>
            </a:r>
            <a:r>
              <a:rPr lang="en-US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T-REX</a:t>
            </a:r>
            <a:endParaRPr lang="ru-RU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88630"/>
              </p:ext>
            </p:extLst>
          </p:nvPr>
        </p:nvGraphicFramePr>
        <p:xfrm>
          <a:off x="571224" y="1484784"/>
          <a:ext cx="8177240" cy="432305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96521"/>
                <a:gridCol w="2160240"/>
                <a:gridCol w="2016224"/>
                <a:gridCol w="2304255"/>
              </a:tblGrid>
              <a:tr h="5130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Параметр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СТРАТУМ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T-REX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Примечание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Тип ЧЭ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Специальный кабель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Датчики на кабеле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Монтаж датчиков на кабель производится только на заводе-изготовителе.</a:t>
                      </a:r>
                      <a:endParaRPr lang="ru-RU" sz="11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baseline="0" dirty="0" smtClean="0"/>
                        <a:t>Возможность создать «мост» – обход нескольких датчиков.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Тип ограды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Любые типы, любые комбинации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Только ССЦП производства </a:t>
                      </a:r>
                      <a:r>
                        <a:rPr lang="en-US" sz="1100" dirty="0" smtClean="0"/>
                        <a:t>LB Group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Значительное удорожание монтажа системы ввиду необходимости полной замены ограждения.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75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Настройка чувствительности</a:t>
                      </a:r>
                    </a:p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Для каждого метра</a:t>
                      </a:r>
                    </a:p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100 метров</a:t>
                      </a:r>
                    </a:p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Необходимость для каждого участка устанавливать усреднённый уровень</a:t>
                      </a:r>
                    </a:p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Локализация нарушения</a:t>
                      </a:r>
                    </a:p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3 метра</a:t>
                      </a:r>
                    </a:p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100 метров</a:t>
                      </a:r>
                    </a:p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Значительно увеличивает</a:t>
                      </a:r>
                      <a:r>
                        <a:rPr lang="ru-RU" sz="1100" baseline="0" dirty="0" smtClean="0"/>
                        <a:t> время реакции и ответных мероприятий на нарушение.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Подавление природных и техногенных помех</a:t>
                      </a:r>
                    </a:p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Калибровка системы сразу после монтажа</a:t>
                      </a:r>
                    </a:p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Метеостанция на каждые 1600 метров периметра</a:t>
                      </a:r>
                    </a:p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Удорожание системы.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/>
                        <a:t>Не защищает от техногенных помех.</a:t>
                      </a:r>
                    </a:p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с двумя скругленными соседними углами 13"/>
          <p:cNvSpPr/>
          <p:nvPr/>
        </p:nvSpPr>
        <p:spPr>
          <a:xfrm rot="10800000">
            <a:off x="446417" y="-4"/>
            <a:ext cx="6501846" cy="990024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44624"/>
            <a:ext cx="6408712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стоимости системы: стартовых вложений, монтажа, эксплуатации</a:t>
            </a: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право 17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6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4584" y="47667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11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18958" y="1812005"/>
            <a:ext cx="1893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Ж/б </a:t>
            </a:r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ru-RU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Егоза</a:t>
            </a:r>
          </a:p>
          <a:p>
            <a:pPr marL="342900" indent="-342900">
              <a:buAutoNum type="arabicPeriod"/>
            </a:pPr>
            <a:endParaRPr lang="ru-RU" sz="16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ССЦП</a:t>
            </a:r>
            <a:endParaRPr lang="ru-RU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DSCN1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7" y="3486983"/>
            <a:ext cx="2932149" cy="2156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1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Germany Feb 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59" y="1072047"/>
            <a:ext cx="2897757" cy="2208327"/>
          </a:xfrm>
          <a:prstGeom prst="roundRect">
            <a:avLst>
              <a:gd name="adj" fmla="val 575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53" descr="Fence Under Power Lines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59" y="3488184"/>
            <a:ext cx="2897757" cy="2173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1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7" y="1071498"/>
            <a:ext cx="2932149" cy="2200964"/>
          </a:xfrm>
          <a:prstGeom prst="roundRect">
            <a:avLst>
              <a:gd name="adj" fmla="val 53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5733256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 </a:t>
            </a:r>
            <a:r>
              <a:rPr lang="ru-RU" sz="16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Стратум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монтируется на любые 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комбинации из этих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типов ограждений</a:t>
            </a:r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4936" y="4064263"/>
            <a:ext cx="2205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600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Рабица</a:t>
            </a:r>
            <a:r>
              <a:rPr lang="ru-RU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 </a:t>
            </a:r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Егоза</a:t>
            </a:r>
          </a:p>
          <a:p>
            <a:endParaRPr lang="ru-RU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600" b="1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Рабица</a:t>
            </a:r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 rot="10800000">
            <a:off x="395536" y="-4"/>
            <a:ext cx="6573855" cy="661342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44624"/>
            <a:ext cx="640871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Примеры монтажа системы на ограждении </a:t>
            </a: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>
            <a:hlinkClick r:id="" action="ppaction://hlinkshowjump?jump=previousslide"/>
          </p:cNvPr>
          <p:cNvSpPr/>
          <p:nvPr/>
        </p:nvSpPr>
        <p:spPr>
          <a:xfrm flipH="1">
            <a:off x="191272" y="6093296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448559" y="6093296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с двумя скругленными соседними углами 31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7" grpId="0" animBg="1"/>
      <p:bldP spid="18" grpId="0"/>
      <p:bldP spid="19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72616" y="41433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15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040" y="1052736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buFont typeface="Arial"/>
              <a:buChar char="•"/>
            </a:pPr>
            <a:endParaRPr lang="ru-RU" sz="1600" dirty="0">
              <a:solidFill>
                <a:srgbClr val="002060"/>
              </a:solidFill>
            </a:endParaRPr>
          </a:p>
          <a:p>
            <a:pPr>
              <a:buFont typeface="Arial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точность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локализации места нарушения периметра – </a:t>
            </a:r>
            <a:r>
              <a:rPr lang="ru-RU" sz="1600" dirty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ru-RU" sz="16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метра</a:t>
            </a:r>
          </a:p>
          <a:p>
            <a:pPr>
              <a:buFont typeface="Arial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требуется </a:t>
            </a:r>
            <a:r>
              <a:rPr lang="ru-RU" sz="16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прокладка коммуникаций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вдоль всего периметра</a:t>
            </a:r>
          </a:p>
          <a:p>
            <a:pPr>
              <a:buFont typeface="Arial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требуется </a:t>
            </a:r>
            <a:r>
              <a:rPr lang="ru-RU" sz="16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подготовка ограждения</a:t>
            </a:r>
          </a:p>
          <a:p>
            <a:pPr>
              <a:buFont typeface="Arial"/>
              <a:buChar char="•"/>
            </a:pPr>
            <a:r>
              <a:rPr lang="ru-RU" sz="16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Бронированный кабель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монтажа по АКЛ</a:t>
            </a:r>
          </a:p>
          <a:p>
            <a:endParaRPr lang="ru-RU" sz="16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/>
              <a:buChar char="•"/>
            </a:pPr>
            <a:endParaRPr lang="ru-RU" sz="16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</a:t>
            </a:r>
            <a:r>
              <a:rPr lang="ru-RU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программного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задания зон охраны.</a:t>
            </a: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Низкая чувствительность к </a:t>
            </a:r>
            <a:r>
              <a:rPr lang="ru-RU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интегральным воздействиям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ветер, дождь и т.д.</a:t>
            </a: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установки оборудования в условиях </a:t>
            </a:r>
            <a:r>
              <a:rPr lang="ru-RU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любого состояния существующего ограждения</a:t>
            </a: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Программная </a:t>
            </a:r>
            <a:r>
              <a:rPr lang="ru-RU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настройка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чувствительности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каждого метра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ЧЭ, благодаря чему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существенно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снижается 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вероятность ложных срабатываний</a:t>
            </a: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</a:t>
            </a:r>
            <a:r>
              <a:rPr lang="ru-RU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исключать отдельные участки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периметра от мониторинга (ворота, калитки, проезды и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 д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 на программном уровне</a:t>
            </a: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подключать дополнительное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периметральное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оборудование – датчики и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реле.</a:t>
            </a:r>
            <a:endParaRPr lang="ru-RU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/>
              <a:buChar char="•"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 rot="10800000">
            <a:off x="395534" y="-4"/>
            <a:ext cx="6573855" cy="1052740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49731"/>
            <a:ext cx="6408712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Преимущества СПС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СТРАТУМ по 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сравнению с другими системами</a:t>
            </a: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соседними углами 25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с двумя скругленными соседними углами 26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/>
      <p:bldP spid="13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1" y="1294021"/>
            <a:ext cx="1371706" cy="1463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1" y="2924944"/>
            <a:ext cx="1389069" cy="1371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6" y="4437112"/>
            <a:ext cx="1371706" cy="1389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134076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 </a:t>
            </a:r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 268, IP65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16х</a:t>
            </a:r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zoom, 640x480 </a:t>
            </a:r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924944"/>
            <a:ext cx="4104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 </a:t>
            </a:r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HC 278, IP65 </a:t>
            </a:r>
            <a:r>
              <a:rPr lang="en-US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640x480</a:t>
            </a:r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endParaRPr lang="ru-RU" sz="16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30x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zoom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видеонаблюдение до 3 км 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ночное время без подсветки </a:t>
            </a:r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4428401"/>
            <a:ext cx="324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 </a:t>
            </a:r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HC 278-H6, IP66</a:t>
            </a:r>
            <a:endParaRPr lang="ru-RU" sz="16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50x </a:t>
            </a:r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zoom, </a:t>
            </a:r>
            <a:r>
              <a:rPr lang="en-US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640x480</a:t>
            </a:r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782" y="2348880"/>
            <a:ext cx="2952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всех камер: </a:t>
            </a:r>
          </a:p>
          <a:p>
            <a:endParaRPr lang="ru-RU" sz="16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360</a:t>
            </a:r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°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вращение по горизонтали,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±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90</a:t>
            </a:r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°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вращение по вертикали.</a:t>
            </a:r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395534" y="-4"/>
            <a:ext cx="6573855" cy="1052740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149731"/>
            <a:ext cx="6408712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Камеры видеонаблюдения сверхвысокой чувствительности </a:t>
            </a:r>
            <a:r>
              <a:rPr lang="ru-RU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Hitachi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>
            <a:hlinkClick r:id="" action="ppaction://hlinkshowjump?jump=previousslide"/>
          </p:cNvPr>
          <p:cNvSpPr/>
          <p:nvPr/>
        </p:nvSpPr>
        <p:spPr>
          <a:xfrm flipH="1">
            <a:off x="191272" y="6093296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448559" y="6093296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с двумя скругленными соседними углами 31"/>
          <p:cNvSpPr/>
          <p:nvPr/>
        </p:nvSpPr>
        <p:spPr>
          <a:xfrm rot="5400000">
            <a:off x="8761076" y="146668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 rot="5400000">
            <a:off x="8309364" y="267699"/>
            <a:ext cx="576065" cy="1138025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06131" y="620688"/>
            <a:ext cx="874382" cy="4001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СТН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 rot="5400000">
            <a:off x="8761077" y="1298796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с двумя скругленными соседними углами 35"/>
          <p:cNvSpPr/>
          <p:nvPr/>
        </p:nvSpPr>
        <p:spPr>
          <a:xfrm rot="5400000">
            <a:off x="8761077" y="1874860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/>
      <p:bldP spid="15" grpId="0" animBg="1"/>
      <p:bldP spid="16" grpId="0"/>
      <p:bldP spid="17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395534" y="-4"/>
            <a:ext cx="6573855" cy="1052740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9731"/>
            <a:ext cx="6408712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Камеры видеонаблюдения сверхвысокой чувствительности </a:t>
            </a:r>
            <a:r>
              <a:rPr lang="ru-RU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Hitachi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HC 278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5400000">
            <a:off x="8761076" y="146668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rot="5400000">
            <a:off x="8309364" y="267699"/>
            <a:ext cx="576065" cy="1138025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6131" y="620688"/>
            <a:ext cx="874382" cy="4001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СТН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rot="5400000">
            <a:off x="8761077" y="1298796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 rot="5400000">
            <a:off x="8761077" y="1874860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E:\Фото\IMG_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29691"/>
            <a:ext cx="3024336" cy="2192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76" name="Picture 4" descr="E:\Фото\IMG_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047129" cy="2209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77" name="Picture 5" descr="E:\Фото\IMG_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25953"/>
            <a:ext cx="3024336" cy="2285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26000" endPos="17000" dist="5000" dir="5400000" sy="-100000" algn="bl" rotWithShape="0"/>
          </a:effectLst>
          <a:extLst/>
        </p:spPr>
      </p:pic>
      <p:pic>
        <p:nvPicPr>
          <p:cNvPr id="3078" name="Picture 6" descr="E:\Фото\IMG_0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55" y="3725953"/>
            <a:ext cx="3047129" cy="2285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26000" endPos="17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171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556792"/>
            <a:ext cx="8496944" cy="3785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Российские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государственные учреждения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Газпром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РусГидро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ФСК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Объекты культуры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Иностранные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государственные учреждения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объекты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Автомобильная промышленность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Проектные институты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Пищевая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промышленность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Нефтехимическая промышленность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Деревообрабатывающая промышленность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Телекоммуникации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Банки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Стройиндустрия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Гостиницы</a:t>
            </a:r>
          </a:p>
        </p:txBody>
      </p:sp>
      <p:sp>
        <p:nvSpPr>
          <p:cNvPr id="5" name="Стрелка вправо 4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 rot="10800000">
            <a:off x="446417" y="-4"/>
            <a:ext cx="3909557" cy="980732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231031"/>
            <a:ext cx="324036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620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Клиенты ПЕТАКОН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5" grpId="0" animBg="1"/>
      <p:bldP spid="6" grpId="0" animBg="1"/>
      <p:bldP spid="13" grpId="0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751" y="1556791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ПЗС матрицы с фотоэлектронным умножителем в камере с технологией </a:t>
            </a:r>
            <a:r>
              <a:rPr lang="ru-RU" sz="1600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Starlight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EYE даже при лунном свете позволяет получать цветное изображение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объекта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как будто съемка происходит днём.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7" y="2649943"/>
            <a:ext cx="3735742" cy="2795858"/>
          </a:xfrm>
          <a:prstGeom prst="roundRect">
            <a:avLst>
              <a:gd name="adj" fmla="val 57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52000"/>
              </a:prstClr>
            </a:outerShdw>
            <a:reflection blurRad="12700" stA="40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9943"/>
            <a:ext cx="3752383" cy="2808312"/>
          </a:xfrm>
          <a:prstGeom prst="roundRect">
            <a:avLst>
              <a:gd name="adj" fmla="val 66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52000"/>
              </a:prstClr>
            </a:outerShdw>
            <a:reflection blurRad="12700" stA="40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201" y="5661248"/>
            <a:ext cx="820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Чувствительность камер ВЧ выше обычных в 5000 раз.</a:t>
            </a:r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rot="10800000">
            <a:off x="395534" y="-4"/>
            <a:ext cx="6573855" cy="1052740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149731"/>
            <a:ext cx="6408712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Камеры видеонаблюдения сверхвысокой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чувствительности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>
            <a:hlinkClick r:id="" action="ppaction://hlinkshowjump?jump=previousslide"/>
          </p:cNvPr>
          <p:cNvSpPr/>
          <p:nvPr/>
        </p:nvSpPr>
        <p:spPr>
          <a:xfrm flipH="1">
            <a:off x="191272" y="6093296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448559" y="6093296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 rot="5400000">
            <a:off x="8761076" y="146668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соседними углами 25"/>
          <p:cNvSpPr/>
          <p:nvPr/>
        </p:nvSpPr>
        <p:spPr>
          <a:xfrm rot="5400000">
            <a:off x="8309364" y="267699"/>
            <a:ext cx="576065" cy="1138025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06131" y="620688"/>
            <a:ext cx="874382" cy="4001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СТН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>
          <a:xfrm rot="5400000">
            <a:off x="8761077" y="1298796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 rot="5400000">
            <a:off x="8761077" y="1874860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  <p:bldP spid="13" grpId="0"/>
      <p:bldP spid="14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30" y="1484784"/>
            <a:ext cx="8674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Примеры изображений: ночь </a:t>
            </a:r>
            <a:endParaRPr lang="ru-RU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F:\пр-я\Сравнение КВЧ, обычная каме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6" y="2071775"/>
            <a:ext cx="3930828" cy="3158702"/>
          </a:xfrm>
          <a:prstGeom prst="roundRect">
            <a:avLst>
              <a:gd name="adj" fmla="val 20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F:\пр-я\Сравнение КВЧ, Хитач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14" y="2085843"/>
            <a:ext cx="4158958" cy="3132380"/>
          </a:xfrm>
          <a:prstGeom prst="roundRect">
            <a:avLst>
              <a:gd name="adj" fmla="val 25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38000"/>
              </a:prstClr>
            </a:outerShdw>
            <a:reflection blurRad="12700" stA="27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89531" y="5443975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Обычная камера</a:t>
            </a:r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3484" y="5443666"/>
            <a:ext cx="335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КВЧ </a:t>
            </a:r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Hitachi</a:t>
            </a:r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rot="10800000">
            <a:off x="395534" y="-4"/>
            <a:ext cx="6573855" cy="1052740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149731"/>
            <a:ext cx="6408712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Камеры видеонаблюдения сверхвысокой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чувствительности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>
            <a:hlinkClick r:id="" action="ppaction://hlinkshowjump?jump=previousslide"/>
          </p:cNvPr>
          <p:cNvSpPr/>
          <p:nvPr/>
        </p:nvSpPr>
        <p:spPr>
          <a:xfrm flipH="1">
            <a:off x="191272" y="6093296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448559" y="6093296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 rot="5400000">
            <a:off x="8761076" y="146668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5400000">
            <a:off x="8309364" y="267699"/>
            <a:ext cx="576065" cy="1138025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6131" y="620688"/>
            <a:ext cx="874382" cy="4001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СТН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 rot="5400000">
            <a:off x="8761077" y="1298796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 rot="5400000">
            <a:off x="8761077" y="1874860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12" grpId="0" animBg="1"/>
      <p:bldP spid="13" grpId="0"/>
      <p:bldP spid="14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1691" y="1840098"/>
            <a:ext cx="4262776" cy="3245086"/>
            <a:chOff x="241691" y="1840098"/>
            <a:chExt cx="4262776" cy="3245086"/>
          </a:xfrm>
        </p:grpSpPr>
        <p:pic>
          <p:nvPicPr>
            <p:cNvPr id="5123" name="Picture 3" descr="F:\пр-я\Сравнение КВЧ, дальность 4,5 км, смог - 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91" y="1840098"/>
              <a:ext cx="4262776" cy="3245086"/>
            </a:xfrm>
            <a:prstGeom prst="roundRect">
              <a:avLst>
                <a:gd name="adj" fmla="val 527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  <a:reflection blurRad="12700" stA="22000" endPos="28000" dist="5000" dir="5400000" sy="-100000" algn="bl" rotWithShape="0"/>
            </a:effectLst>
            <a:ex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955497" y="1866831"/>
              <a:ext cx="2736304" cy="4100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Дистанция 4,5 км</a:t>
              </a:r>
              <a:endParaRPr lang="ru-RU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3528" y="1340768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Примеры изображений: туман </a:t>
            </a:r>
            <a:endParaRPr lang="ru-RU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F:\пр-я\Сравнение КВЧ, дальность 4,5 км, смог -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11295"/>
            <a:ext cx="4236600" cy="3273889"/>
          </a:xfrm>
          <a:prstGeom prst="roundRect">
            <a:avLst>
              <a:gd name="adj" fmla="val 558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  <a:reflection blurRad="12700" stA="22000" endPos="28000" dist="5000" dir="5400000" sy="-100000" algn="bl" rotWithShape="0"/>
          </a:effectLst>
          <a:extLst/>
        </p:spPr>
      </p:pic>
      <p:sp>
        <p:nvSpPr>
          <p:cNvPr id="10" name="Стрелка вниз 9"/>
          <p:cNvSpPr/>
          <p:nvPr/>
        </p:nvSpPr>
        <p:spPr>
          <a:xfrm rot="19649796">
            <a:off x="858884" y="2965565"/>
            <a:ext cx="438592" cy="880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5157192"/>
            <a:ext cx="85689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КВЧ </a:t>
            </a:r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Hitachi.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Расстояние до объекта </a:t>
            </a:r>
            <a:r>
              <a:rPr lang="ru-RU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4,5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километра. Подавитель дымки/тумана включен/выключен</a:t>
            </a:r>
            <a:r>
              <a:rPr lang="ru-RU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 rot="10800000">
            <a:off x="395534" y="-4"/>
            <a:ext cx="6573855" cy="1052740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149731"/>
            <a:ext cx="6408712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Камеры видеонаблюдения сверхвысокой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чувствительности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>
            <a:hlinkClick r:id="" action="ppaction://hlinkshowjump?jump=previousslide"/>
          </p:cNvPr>
          <p:cNvSpPr/>
          <p:nvPr/>
        </p:nvSpPr>
        <p:spPr>
          <a:xfrm flipH="1">
            <a:off x="191272" y="6093296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448559" y="6093296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 rot="5400000">
            <a:off x="8761076" y="146668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 rot="5400000">
            <a:off x="8309364" y="267699"/>
            <a:ext cx="576065" cy="1138025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06131" y="620688"/>
            <a:ext cx="874382" cy="4001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СТН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 rot="5400000">
            <a:off x="8761077" y="1298796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 rot="5400000">
            <a:off x="8761077" y="1874860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3" grpId="0" animBg="1"/>
      <p:bldP spid="16" grpId="0"/>
      <p:bldP spid="17" grpId="0" animBg="1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988841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Человеческие глаза – это детекторы, способные воспринимать видимый свет (видимое излучение). Но глаза видят только узкую часть электромагнитного спектра: ни УФ-излучение, ни ИК-излучение глаза не распознают. Однако любой объект, температура которого выше 0 по Кельвину – испускает</a:t>
            </a:r>
            <a:r>
              <a:rPr lang="ru-RU" sz="1600" dirty="0" smtClean="0">
                <a:solidFill>
                  <a:srgbClr val="3A6E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излучение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ИК-диапазоне, и чем теплее объект, тем больше ИК-излучения он испускает.</a:t>
            </a:r>
          </a:p>
          <a:p>
            <a:pPr algn="just"/>
            <a:endParaRPr lang="ru-RU" sz="1600" dirty="0" smtClean="0">
              <a:solidFill>
                <a:schemeClr val="tx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dirty="0" smtClean="0">
              <a:solidFill>
                <a:srgbClr val="FF5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Тепловое излучение 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свободно проходит через многие затемняющие среды, включая дым, пыль, туман, умеренную листву, высокую траву.</a:t>
            </a:r>
          </a:p>
          <a:p>
            <a:pPr algn="just"/>
            <a:endParaRPr lang="ru-RU" sz="16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dirty="0" smtClean="0">
              <a:solidFill>
                <a:schemeClr val="tx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детектирования такого излучения служат </a:t>
            </a:r>
            <a:r>
              <a:rPr lang="ru-RU" sz="1600" dirty="0" err="1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тепловизоры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способные разглядеть нежелательную активность на максимальных расстояниях и в неблагоприятных условиях, когда обычные </a:t>
            </a:r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CCTV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-камеры бессильны.</a:t>
            </a:r>
            <a:endParaRPr lang="ru-RU" dirty="0">
              <a:solidFill>
                <a:schemeClr val="tx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dirty="0">
              <a:solidFill>
                <a:schemeClr val="tx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 rot="10800000">
            <a:off x="446417" y="-4"/>
            <a:ext cx="3909557" cy="980732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231031"/>
            <a:ext cx="324036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620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Тепловизоры</a:t>
            </a: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5400000">
            <a:off x="8761076" y="146668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 rot="5400000">
            <a:off x="8761077" y="722732"/>
            <a:ext cx="576065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 rot="5400000">
            <a:off x="8277159" y="814878"/>
            <a:ext cx="576066" cy="1195797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 rot="5400000">
            <a:off x="8761077" y="1874860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4408" y="1196752"/>
            <a:ext cx="864095" cy="4001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СТпН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2" grpId="0" animBg="1"/>
      <p:bldP spid="13" grpId="0" animBg="1"/>
      <p:bldP spid="14" grpId="0" animBg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пр-я\F 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21" y="1700808"/>
            <a:ext cx="3221995" cy="3528392"/>
          </a:xfrm>
          <a:prstGeom prst="roundRect">
            <a:avLst>
              <a:gd name="adj" fmla="val 581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8000"/>
              </a:prstClr>
            </a:outerShdw>
            <a:reflection blurRad="12700" stA="30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51519" y="5517232"/>
            <a:ext cx="8653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 установки </a:t>
            </a:r>
            <a:r>
              <a:rPr lang="ru-RU" sz="16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тепловизора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для контроля периметра.</a:t>
            </a:r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446417" y="-4"/>
            <a:ext cx="3909557" cy="980732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231031"/>
            <a:ext cx="324036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620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Тепловизоры</a:t>
            </a:r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 rot="5400000">
            <a:off x="8761076" y="146668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 rot="5400000">
            <a:off x="8761077" y="722732"/>
            <a:ext cx="576065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 rot="5400000">
            <a:off x="8277159" y="814878"/>
            <a:ext cx="576066" cy="1195797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соседними углами 25"/>
          <p:cNvSpPr/>
          <p:nvPr/>
        </p:nvSpPr>
        <p:spPr>
          <a:xfrm rot="5400000">
            <a:off x="8761077" y="1874860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44408" y="1196752"/>
            <a:ext cx="864095" cy="4001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СТпН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F:\презентации\Фото гидротехнические сооружения\IMG_88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6" y="1700809"/>
            <a:ext cx="4057200" cy="3528391"/>
          </a:xfrm>
          <a:prstGeom prst="roundRect">
            <a:avLst>
              <a:gd name="adj" fmla="val 421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384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 animBg="1"/>
      <p:bldP spid="15" grpId="0" animBg="1"/>
      <p:bldP spid="16" grpId="0" animBg="1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1765519"/>
            <a:ext cx="8413063" cy="3679705"/>
            <a:chOff x="323528" y="1765519"/>
            <a:chExt cx="8413063" cy="3679705"/>
          </a:xfrm>
        </p:grpSpPr>
        <p:pic>
          <p:nvPicPr>
            <p:cNvPr id="8194" name="Picture 2" descr="F:\пр-я\Сравнение тепловизора и обычной камеры - 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765519"/>
              <a:ext cx="8413063" cy="3679705"/>
            </a:xfrm>
            <a:prstGeom prst="roundRect">
              <a:avLst>
                <a:gd name="adj" fmla="val 500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58000"/>
                </a:prstClr>
              </a:outerShdw>
              <a:reflection blurRad="12700" stA="21000" endPos="28000" dist="5000" dir="5400000" sy="-100000" algn="bl" rotWithShape="0"/>
            </a:effectLst>
            <a:extLst/>
          </p:spPr>
        </p:pic>
        <p:sp>
          <p:nvSpPr>
            <p:cNvPr id="9" name="Прямоугольник 8"/>
            <p:cNvSpPr/>
            <p:nvPr/>
          </p:nvSpPr>
          <p:spPr>
            <a:xfrm>
              <a:off x="395536" y="2204865"/>
              <a:ext cx="4198369" cy="309634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1519" y="5538718"/>
            <a:ext cx="4280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Обычная камера</a:t>
            </a:r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729" y="5538718"/>
            <a:ext cx="421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Тепловизор</a:t>
            </a:r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 rot="10800000">
            <a:off x="446417" y="-4"/>
            <a:ext cx="3909557" cy="980732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231031"/>
            <a:ext cx="324036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620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Тепловизоры</a:t>
            </a: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 rot="5400000">
            <a:off x="8761076" y="146668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5400000">
            <a:off x="8761077" y="722732"/>
            <a:ext cx="576065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 rot="5400000">
            <a:off x="8277159" y="814878"/>
            <a:ext cx="576066" cy="1195797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 rot="5400000">
            <a:off x="8761077" y="1874860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44408" y="1196752"/>
            <a:ext cx="864095" cy="4001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СТпН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 animBg="1"/>
      <p:bldP spid="15" grpId="0" animBg="1"/>
      <p:bldP spid="16" grpId="0" animBg="1"/>
      <p:bldP spid="17" grpId="0" animBg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R:\Логотип_Подпись\логотип1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72" y="3989784"/>
            <a:ext cx="39433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пр-я\Сравнение тепловизора и обычной камеры -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02" y="3143763"/>
            <a:ext cx="3704985" cy="2877525"/>
          </a:xfrm>
          <a:prstGeom prst="roundRect">
            <a:avLst>
              <a:gd name="adj" fmla="val 73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F:\пр-я\Сравнение тепловизора и обычной камеры -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3" y="3143762"/>
            <a:ext cx="3744416" cy="2877525"/>
          </a:xfrm>
          <a:prstGeom prst="roundRect">
            <a:avLst>
              <a:gd name="adj" fmla="val 45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125203" y="1746499"/>
            <a:ext cx="5119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Объект находится на расстоянии 2 км, в кустарнике</a:t>
            </a:r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5520027"/>
            <a:ext cx="33123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Тепловизионное</a:t>
            </a:r>
            <a:r>
              <a:rPr lang="ru-RU" sz="1600" dirty="0" smtClean="0"/>
              <a:t> изображение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1787" y="5520027"/>
            <a:ext cx="33123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Обычная камера</a:t>
            </a:r>
            <a:endParaRPr lang="ru-RU" sz="1600" dirty="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право 17">
            <a:hlinkClick r:id="" action="ppaction://hlinkshowjump?jump=previousslide"/>
          </p:cNvPr>
          <p:cNvSpPr/>
          <p:nvPr/>
        </p:nvSpPr>
        <p:spPr>
          <a:xfrm flipH="1">
            <a:off x="191272" y="6093296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8448559" y="6093296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446417" y="-4"/>
            <a:ext cx="3909557" cy="980732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55576" y="231031"/>
            <a:ext cx="324036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620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Тепловизоры</a:t>
            </a: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5196001" y="3143762"/>
            <a:ext cx="3704985" cy="573270"/>
          </a:xfrm>
          <a:prstGeom prst="round2SameRect">
            <a:avLst>
              <a:gd name="adj1" fmla="val 3783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 rot="5400000">
            <a:off x="8761076" y="146668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 rot="5400000">
            <a:off x="8761077" y="722732"/>
            <a:ext cx="576065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 rot="5400000">
            <a:off x="8277159" y="814878"/>
            <a:ext cx="576066" cy="1195797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 rot="5400000">
            <a:off x="8761077" y="1874860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44408" y="1196752"/>
            <a:ext cx="864095" cy="4001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СТпН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R:\Фотографии\Зейская ГЭС\IMG_88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7120"/>
            <a:ext cx="2575579" cy="1931840"/>
          </a:xfrm>
          <a:prstGeom prst="roundRect">
            <a:avLst>
              <a:gd name="adj" fmla="val 613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9" name="Стрелка вниз 8"/>
          <p:cNvSpPr/>
          <p:nvPr/>
        </p:nvSpPr>
        <p:spPr>
          <a:xfrm rot="3156466">
            <a:off x="1352819" y="2104033"/>
            <a:ext cx="372980" cy="782268"/>
          </a:xfrm>
          <a:prstGeom prst="downArrow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8" grpId="0" animBg="1"/>
      <p:bldP spid="19" grpId="0" animBg="1"/>
      <p:bldP spid="20" grpId="0" animBg="1"/>
      <p:bldP spid="21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езентации\Фото гидротехнические сооружения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978067" cy="3291475"/>
          </a:xfrm>
          <a:prstGeom prst="roundRect">
            <a:avLst>
              <a:gd name="adj" fmla="val 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2000" endPos="33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5604405" y="1329730"/>
            <a:ext cx="264000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Радары служат для контроля обширных территорий, сканируя радиус со скоростью 360 градусов в секунду.</a:t>
            </a:r>
          </a:p>
          <a:p>
            <a:endParaRPr lang="ru-RU" sz="1400" dirty="0" smtClean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Частота: 76-77 или 16-17 ГГц.  </a:t>
            </a:r>
            <a:endParaRPr lang="ru-RU" sz="1400" dirty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 smtClean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b="1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Преимущества: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День/ночь</a:t>
            </a:r>
            <a:endParaRPr lang="ru-RU" sz="1400" dirty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Автоматический режим сканирования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интеграции </a:t>
            </a:r>
          </a:p>
          <a:p>
            <a:r>
              <a:rPr lang="ru-RU" sz="14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в комплекс</a:t>
            </a:r>
          </a:p>
          <a:p>
            <a:pPr marL="342900" indent="-342900">
              <a:buAutoNum type="arabicPeriod"/>
            </a:pPr>
            <a:endParaRPr lang="ru-RU" sz="1400" dirty="0" smtClean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endParaRPr lang="ru-RU" sz="1400" dirty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941168"/>
            <a:ext cx="8352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Возможности: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Обнаружение цели ещё на подходе к охраняемому периметру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Идентификация цели – автомобиль (1,6 км) или человек (1 км)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Обнаружение нежелательной активности внутри охраняемого периметра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Выдача сигнала тревоги для позиционируемых камер, КВЧ или </a:t>
            </a:r>
            <a:r>
              <a:rPr lang="ru-RU" sz="1400" dirty="0" err="1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тепловизоров</a:t>
            </a:r>
            <a:endParaRPr lang="ru-RU" sz="1400" dirty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446416" y="-4"/>
            <a:ext cx="2181368" cy="908724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-108520" y="159023"/>
            <a:ext cx="324036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620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Радары</a:t>
            </a:r>
          </a:p>
        </p:txBody>
      </p:sp>
      <p:sp>
        <p:nvSpPr>
          <p:cNvPr id="27" name="Прямоугольник с двумя скругленными соседними углами 26"/>
          <p:cNvSpPr/>
          <p:nvPr/>
        </p:nvSpPr>
        <p:spPr>
          <a:xfrm rot="5400000">
            <a:off x="8761076" y="146668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>
          <a:xfrm rot="5400000">
            <a:off x="8761077" y="722732"/>
            <a:ext cx="576065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 rot="5400000">
            <a:off x="8761077" y="1298795"/>
            <a:ext cx="576066" cy="227963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5400000">
            <a:off x="8307704" y="1421487"/>
            <a:ext cx="576066" cy="1134707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00392" y="1788786"/>
            <a:ext cx="1080120" cy="4001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Радары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5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  <p:bldP spid="13" grpId="0" animBg="1"/>
      <p:bldP spid="14" grpId="0" animBg="1"/>
      <p:bldP spid="15" grpId="0" animBg="1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пр-я\Радар -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4" y="1318690"/>
            <a:ext cx="3823270" cy="2154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14000" endPos="28000" dist="5000" dir="5400000" sy="-100000" algn="bl" rotWithShape="0"/>
          </a:effectLst>
          <a:extLst/>
        </p:spPr>
      </p:pic>
      <p:pic>
        <p:nvPicPr>
          <p:cNvPr id="10244" name="Picture 4" descr="F:\пр-я\Радар -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2" y="3717032"/>
            <a:ext cx="3817268" cy="2148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29000" endPos="28000" dist="5000" dir="5400000" sy="-100000" algn="bl" rotWithShape="0"/>
          </a:effectLst>
          <a:extLst/>
        </p:spPr>
      </p:pic>
      <p:pic>
        <p:nvPicPr>
          <p:cNvPr id="10245" name="Picture 5" descr="F:\пр-я\Радар -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72" y="3717032"/>
            <a:ext cx="3817268" cy="2148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29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617069" y="2310391"/>
            <a:ext cx="3918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Контроль обширных территорий</a:t>
            </a:r>
          </a:p>
          <a:p>
            <a:pPr algn="just"/>
            <a:r>
              <a:rPr lang="ru-RU" sz="16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 скорость сканирования</a:t>
            </a:r>
          </a:p>
          <a:p>
            <a:pPr algn="just"/>
            <a:r>
              <a:rPr lang="ru-RU" sz="16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  <a:r>
              <a:rPr lang="ru-RU" sz="16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альность обнаружения цели</a:t>
            </a:r>
          </a:p>
          <a:p>
            <a:pPr algn="just"/>
            <a:r>
              <a:rPr lang="ru-RU" sz="16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 с системами ТСО</a:t>
            </a:r>
            <a:endParaRPr lang="ru-RU" sz="1600" dirty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446416" y="-4"/>
            <a:ext cx="2181368" cy="908724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-108520" y="159023"/>
            <a:ext cx="324036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620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Радары</a:t>
            </a:r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 rot="5400000">
            <a:off x="8761076" y="146668"/>
            <a:ext cx="576066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 rot="5400000">
            <a:off x="8761077" y="722732"/>
            <a:ext cx="576065" cy="22796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 rot="5400000">
            <a:off x="8761077" y="1298795"/>
            <a:ext cx="576066" cy="227963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соседними углами 25"/>
          <p:cNvSpPr/>
          <p:nvPr/>
        </p:nvSpPr>
        <p:spPr>
          <a:xfrm rot="5400000">
            <a:off x="8307704" y="1421487"/>
            <a:ext cx="576066" cy="1134707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00392" y="1788786"/>
            <a:ext cx="1080120" cy="4001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Радары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6" grpId="0" animBg="1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446416" y="-4"/>
            <a:ext cx="2181368" cy="908724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828600" y="47667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 17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168291"/>
            <a:ext cx="74168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Помимо 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системы сигнализации, на периметре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могут размещаться и такие 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элементы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как охранное освещение, 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системы видеонаблюдения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системы 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распознавания, исполнительные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элементы (шлагбаумы, 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автоматические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ворота) и т.п. </a:t>
            </a:r>
            <a:endParaRPr lang="ru-RU" sz="1500" dirty="0" smtClean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500" dirty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Благодаря использованию Программно-Аппаратного Комплекса </a:t>
            </a:r>
            <a:r>
              <a:rPr lang="ru-RU" sz="1500" dirty="0" err="1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Стратум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обработка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сигналов тревоги и управление 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компонентами комплекса могут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быть автоматизированы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/>
            <a:endParaRPr lang="ru-RU" sz="1500" dirty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ПАК «</a:t>
            </a:r>
            <a:r>
              <a:rPr lang="ru-RU" sz="1500" dirty="0" err="1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Стратум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предоставляет широкие возможности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интеграции оборудования 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СПС, ТВ, КВЧ, СКД, ОПС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видеонаблюдения, 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дает возможность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использовать </a:t>
            </a:r>
            <a:r>
              <a:rPr lang="ru-RU" sz="1500" dirty="0" err="1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видеоаналитику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а 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также задавать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алгоритм поведения системы 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любых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условиях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sz="1500" dirty="0" smtClean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точность определения 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места вторжения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 </a:t>
            </a:r>
            <a:r>
              <a:rPr lang="ru-RU" sz="1500" dirty="0" err="1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Стратум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позволяет 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использовать возможности ПАК «</a:t>
            </a:r>
            <a:r>
              <a:rPr lang="ru-RU" sz="1500" dirty="0" err="1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Стратум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автоматического 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позиционирования поворотных устройств (</a:t>
            </a:r>
            <a:r>
              <a:rPr lang="ru-RU" sz="1500" dirty="0" err="1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Тепловизор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КВЧ)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место 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проникновения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sz="1500" dirty="0" smtClean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500" dirty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способствует быстрой и правильной оценке характеристики 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угрозы, а также документированию </a:t>
            </a:r>
            <a:r>
              <a:rPr lang="ru-RU" sz="15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нештатной </a:t>
            </a:r>
            <a:r>
              <a:rPr lang="ru-RU" sz="15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ситуации.</a:t>
            </a:r>
            <a:endParaRPr lang="ru-RU" sz="1500" dirty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-108520" y="159023"/>
            <a:ext cx="324036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620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</a:t>
            </a:r>
          </a:p>
        </p:txBody>
      </p:sp>
    </p:spTree>
    <p:extLst>
      <p:ext uri="{BB962C8B-B14F-4D97-AF65-F5344CB8AC3E}">
        <p14:creationId xmlns:p14="http://schemas.microsoft.com/office/powerpoint/2010/main" val="24473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11" grpId="0" animBg="1"/>
      <p:bldP spid="13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319" y="350391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храна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материальных ценностей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Хищение имущества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Вандализм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579" y="1268760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Защита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криминальных и террористических посягательств.</a:t>
            </a:r>
          </a:p>
          <a:p>
            <a:pPr algn="just"/>
            <a:endParaRPr lang="ru-RU" sz="16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Плотины, гидроэлектростанции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Аэропорты, аэродромы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Порты, склады, заводы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Очистные сооружения</a:t>
            </a:r>
          </a:p>
          <a:p>
            <a:pPr marL="285750" indent="-285750" algn="just">
              <a:buFontTx/>
              <a:buChar char="-"/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71643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онтроль процессов.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446419" y="-4"/>
            <a:ext cx="3909557" cy="980732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88640"/>
            <a:ext cx="4176464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Проблемы Заказчика</a:t>
            </a:r>
          </a:p>
        </p:txBody>
      </p:sp>
    </p:spTree>
    <p:extLst>
      <p:ext uri="{BB962C8B-B14F-4D97-AF65-F5344CB8AC3E}">
        <p14:creationId xmlns:p14="http://schemas.microsoft.com/office/powerpoint/2010/main" val="10104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1" grpId="0" animBg="1"/>
      <p:bldP spid="13" grpId="0" animBg="1"/>
      <p:bldP spid="14" grpId="0" animBg="1"/>
      <p:bldP spid="15" grpId="0" animBg="1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Фото\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71" y="1840702"/>
            <a:ext cx="6840762" cy="4183444"/>
          </a:xfrm>
          <a:prstGeom prst="roundRect">
            <a:avLst>
              <a:gd name="adj" fmla="val 462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20000" endPos="21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-684584" y="45787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 18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6233" y="980728"/>
            <a:ext cx="8534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Благодаря ПО Комплекса СТРАТУМ имеется возможность создания визуализированной, графической карты охраняемого периметра. Эта карта используется персоналом охраны для обнаружения, оценки и реакции на тревожные события.</a:t>
            </a:r>
            <a:endParaRPr lang="ru-RU" sz="1600" dirty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 rot="10800000">
            <a:off x="446416" y="-4"/>
            <a:ext cx="2181368" cy="908724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с двумя скругленными соседними углами 26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3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трелка вправо 35">
            <a:hlinkClick r:id="" action="ppaction://hlinkshowjump?jump=previousslide"/>
          </p:cNvPr>
          <p:cNvSpPr/>
          <p:nvPr/>
        </p:nvSpPr>
        <p:spPr>
          <a:xfrm flipH="1">
            <a:off x="191272" y="6021288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>
            <a:hlinkClick r:id="" action="ppaction://hlinkshowjump?jump=nextslide"/>
          </p:cNvPr>
          <p:cNvSpPr/>
          <p:nvPr/>
        </p:nvSpPr>
        <p:spPr>
          <a:xfrm>
            <a:off x="8448559" y="6021288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-108520" y="159023"/>
            <a:ext cx="324036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620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СТРАТУМ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  <p:bldP spid="27" grpId="0" animBg="1"/>
      <p:bldP spid="36" grpId="0" animBg="1"/>
      <p:bldP spid="37" grpId="0" animBg="1"/>
      <p:bldP spid="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5367"/>
              </p:ext>
            </p:extLst>
          </p:nvPr>
        </p:nvGraphicFramePr>
        <p:xfrm>
          <a:off x="398757" y="1108138"/>
          <a:ext cx="8346486" cy="4641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284"/>
                <a:gridCol w="3269040"/>
                <a:gridCol w="2782162"/>
              </a:tblGrid>
              <a:tr h="3249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Система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Недостатки</a:t>
                      </a:r>
                      <a:endParaRPr lang="ru-RU" sz="1600" dirty="0"/>
                    </a:p>
                  </a:txBody>
                  <a:tcPr/>
                </a:tc>
              </a:tr>
              <a:tr h="900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СС</a:t>
                      </a:r>
                      <a:r>
                        <a:rPr lang="en-US" sz="1100" dirty="0" smtClean="0">
                          <a:solidFill>
                            <a:srgbClr val="3A6EAC"/>
                          </a:solidFill>
                        </a:rPr>
                        <a:t>TV</a:t>
                      </a:r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 с обычным освещением или ИК-подсветкой</a:t>
                      </a:r>
                    </a:p>
                    <a:p>
                      <a:endParaRPr lang="ru-RU" sz="1100" dirty="0">
                        <a:solidFill>
                          <a:srgbClr val="3A6E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Хорошая видимость днём</a:t>
                      </a:r>
                    </a:p>
                    <a:p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Относительно невысокие первоначальные затраты</a:t>
                      </a:r>
                    </a:p>
                    <a:p>
                      <a:endParaRPr lang="ru-RU" sz="1100" dirty="0">
                        <a:solidFill>
                          <a:srgbClr val="3A6E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Ограниченная работоспособность ночью, в туман, снег, дождь.</a:t>
                      </a:r>
                    </a:p>
                    <a:p>
                      <a:endParaRPr lang="ru-RU" sz="1100" dirty="0">
                        <a:solidFill>
                          <a:srgbClr val="3A6EAC"/>
                        </a:solidFill>
                      </a:endParaRPr>
                    </a:p>
                  </a:txBody>
                  <a:tcPr/>
                </a:tc>
              </a:tr>
              <a:tr h="738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СПС </a:t>
                      </a:r>
                      <a:r>
                        <a:rPr lang="ru-RU" sz="1100" dirty="0" err="1" smtClean="0">
                          <a:solidFill>
                            <a:srgbClr val="3A6EAC"/>
                          </a:solidFill>
                        </a:rPr>
                        <a:t>Стратум</a:t>
                      </a:r>
                      <a:endParaRPr lang="ru-RU" sz="1100" dirty="0" smtClean="0">
                        <a:solidFill>
                          <a:srgbClr val="3A6EAC"/>
                        </a:solidFill>
                      </a:endParaRPr>
                    </a:p>
                    <a:p>
                      <a:endParaRPr lang="ru-RU" sz="1100" dirty="0">
                        <a:solidFill>
                          <a:srgbClr val="3A6E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Работоспособность 365/24/7,</a:t>
                      </a:r>
                      <a:r>
                        <a:rPr lang="ru-RU" sz="1100" baseline="0" dirty="0" smtClean="0">
                          <a:solidFill>
                            <a:srgbClr val="3A6EAC"/>
                          </a:solidFill>
                        </a:rPr>
                        <a:t> всепогодность,  точность обнаружения вторжения 3 м.</a:t>
                      </a:r>
                      <a:endParaRPr lang="ru-RU" sz="1100" dirty="0" smtClean="0">
                        <a:solidFill>
                          <a:srgbClr val="3A6EAC"/>
                        </a:solidFill>
                      </a:endParaRPr>
                    </a:p>
                    <a:p>
                      <a:endParaRPr lang="ru-RU" sz="1100" dirty="0">
                        <a:solidFill>
                          <a:srgbClr val="3A6E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Требуется визуальная верификация тревоги</a:t>
                      </a:r>
                    </a:p>
                    <a:p>
                      <a:endParaRPr lang="ru-RU" sz="1100" dirty="0">
                        <a:solidFill>
                          <a:srgbClr val="3A6EAC"/>
                        </a:solidFill>
                      </a:endParaRPr>
                    </a:p>
                  </a:txBody>
                  <a:tcPr/>
                </a:tc>
              </a:tr>
              <a:tr h="122575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Тепловизоры</a:t>
                      </a:r>
                      <a:endParaRPr lang="ru-RU" sz="1100" dirty="0">
                        <a:solidFill>
                          <a:srgbClr val="3A6E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Тепловой контраст не поддаётся маскировке, поэтому ТВ эффективен и ночью,</a:t>
                      </a:r>
                      <a:r>
                        <a:rPr lang="ru-RU" sz="1100" baseline="0" dirty="0" smtClean="0">
                          <a:solidFill>
                            <a:srgbClr val="3A6EAC"/>
                          </a:solidFill>
                        </a:rPr>
                        <a:t> и </a:t>
                      </a:r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в любую погоду</a:t>
                      </a:r>
                    </a:p>
                    <a:p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Нарушителя легко обнаружить </a:t>
                      </a:r>
                    </a:p>
                    <a:p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При установке на поворотное устройство дают возможность позиционирования на точку вторжения</a:t>
                      </a:r>
                      <a:endParaRPr lang="ru-RU" sz="1100" dirty="0">
                        <a:solidFill>
                          <a:srgbClr val="3A6E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Затруднено</a:t>
                      </a:r>
                      <a:r>
                        <a:rPr lang="ru-RU" sz="1100" baseline="0" dirty="0" smtClean="0">
                          <a:solidFill>
                            <a:srgbClr val="3A6EAC"/>
                          </a:solidFill>
                        </a:rPr>
                        <a:t> обнаружение объектов, не выделяющих тепло и их идентификация (посторонние предметы на ВПП и РД).</a:t>
                      </a:r>
                      <a:endParaRPr lang="ru-RU" sz="1100" dirty="0">
                        <a:solidFill>
                          <a:srgbClr val="3A6EAC"/>
                        </a:solidFill>
                      </a:endParaRPr>
                    </a:p>
                  </a:txBody>
                  <a:tcPr/>
                </a:tc>
              </a:tr>
              <a:tr h="83957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Камеры высокой чувствительности</a:t>
                      </a:r>
                      <a:endParaRPr lang="ru-RU" sz="1100" dirty="0">
                        <a:solidFill>
                          <a:srgbClr val="3A6E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Хорошая</a:t>
                      </a:r>
                      <a:r>
                        <a:rPr lang="ru-RU" sz="1100" baseline="0" dirty="0" smtClean="0">
                          <a:solidFill>
                            <a:srgbClr val="3A6EAC"/>
                          </a:solidFill>
                        </a:rPr>
                        <a:t> видимость и днём, и ночью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rgbClr val="3A6EAC"/>
                          </a:solidFill>
                        </a:rPr>
                        <a:t>Возможность идентификации  нарушителя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Требуется минимальная освещённость</a:t>
                      </a:r>
                      <a:endParaRPr lang="ru-RU" sz="1100" dirty="0">
                        <a:solidFill>
                          <a:srgbClr val="3A6EAC"/>
                        </a:solidFill>
                      </a:endParaRPr>
                    </a:p>
                  </a:txBody>
                  <a:tcPr/>
                </a:tc>
              </a:tr>
              <a:tr h="60184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Радары</a:t>
                      </a:r>
                      <a:endParaRPr lang="ru-RU" sz="1100" dirty="0">
                        <a:solidFill>
                          <a:srgbClr val="3A6E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Работоспособны на больших площадях</a:t>
                      </a:r>
                    </a:p>
                    <a:p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Дают возможность обнаружить нарушителя ещё на подходе к первому</a:t>
                      </a:r>
                      <a:r>
                        <a:rPr lang="ru-RU" sz="1100" baseline="0" dirty="0" smtClean="0">
                          <a:solidFill>
                            <a:srgbClr val="3A6EAC"/>
                          </a:solidFill>
                        </a:rPr>
                        <a:t> рубежу охраны</a:t>
                      </a:r>
                      <a:endParaRPr lang="ru-RU" sz="1100" dirty="0">
                        <a:solidFill>
                          <a:srgbClr val="3A6EA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3A6EAC"/>
                          </a:solidFill>
                        </a:rPr>
                        <a:t>Нарушителя</a:t>
                      </a:r>
                      <a:r>
                        <a:rPr lang="ru-RU" sz="1100" baseline="0" dirty="0" smtClean="0">
                          <a:solidFill>
                            <a:srgbClr val="3A6EAC"/>
                          </a:solidFill>
                        </a:rPr>
                        <a:t> невозможно идентифицировать</a:t>
                      </a:r>
                      <a:endParaRPr lang="ru-RU" sz="1100" dirty="0">
                        <a:solidFill>
                          <a:srgbClr val="3A6EA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0912" y="5733256"/>
            <a:ext cx="863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Именно Комплекс </a:t>
            </a:r>
            <a:r>
              <a:rPr lang="ru-RU" sz="1400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 позволяет минимизировать недостатки одной системы ТСО преимуществами другой.</a:t>
            </a:r>
            <a:endParaRPr lang="ru-RU" sz="1400" dirty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flipH="1">
            <a:off x="191272" y="6021288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448559" y="6021288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35870" y="401813"/>
            <a:ext cx="4222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Почему необходим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комплекс</a:t>
            </a:r>
            <a:r>
              <a:rPr lang="ru-RU" sz="1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систем ТСО</a:t>
            </a: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 rot="10800000">
            <a:off x="446416" y="-4"/>
            <a:ext cx="2181368" cy="908724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-108520" y="159023"/>
            <a:ext cx="324036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620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Итоги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5" grpId="0" animBg="1"/>
      <p:bldP spid="16" grpId="0" animBg="1"/>
      <p:bldP spid="4" grpId="0"/>
      <p:bldP spid="19" grpId="0" animBg="1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56592" y="435207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 20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84969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1D2C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Наилучшее качество.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1D2C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Минимальная цена.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1D2C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Простота монтажа.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rgbClr val="1D2C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1600" dirty="0" smtClean="0">
                <a:solidFill>
                  <a:srgbClr val="1D2C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ысокая скорость введения комплекса в эксплуатацию.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1D2C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 точность обнаружения источника тревоги.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1D2C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Устойчивость к влиянию помех.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1D2C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Единственный комплекс, который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работает</a:t>
            </a:r>
            <a:r>
              <a:rPr lang="ru-RU" sz="1600" b="1" dirty="0" smtClean="0">
                <a:solidFill>
                  <a:srgbClr val="1D2C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075" y="1443026"/>
            <a:ext cx="858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Комплекс  ТСО </a:t>
            </a:r>
            <a:r>
              <a:rPr lang="ru-RU" sz="1600" b="1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СТРАТУМ </a:t>
            </a:r>
            <a:r>
              <a:rPr lang="ru-RU" sz="1600" b="1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оптимальное решение проблем безопасности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864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dirty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двумя скругленными соседними углами 11"/>
          <p:cNvSpPr/>
          <p:nvPr/>
        </p:nvSpPr>
        <p:spPr>
          <a:xfrm rot="10800000">
            <a:off x="446416" y="-4"/>
            <a:ext cx="2181368" cy="908724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-108520" y="159023"/>
            <a:ext cx="324036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620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Итоги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Стрелка вправо 13">
            <a:hlinkClick r:id="" action="ppaction://hlinkshowjump?jump=previousslide"/>
          </p:cNvPr>
          <p:cNvSpPr/>
          <p:nvPr/>
        </p:nvSpPr>
        <p:spPr>
          <a:xfrm flipH="1">
            <a:off x="191272" y="6021288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3"/>
          <p:cNvSpPr txBox="1"/>
          <p:nvPr/>
        </p:nvSpPr>
        <p:spPr>
          <a:xfrm>
            <a:off x="292757" y="6413266"/>
            <a:ext cx="2645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Писарец Андрей Анатольевич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2434442" y="6431907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Моб.: </a:t>
            </a:r>
            <a:r>
              <a:rPr lang="ru-RU" sz="1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+7 (911) 750-87-90</a:t>
            </a:r>
            <a:endParaRPr lang="ru-RU" sz="1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E-mail</a:t>
            </a:r>
            <a:r>
              <a:rPr lang="en-US" sz="1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ap@cctv.ru</a:t>
            </a:r>
          </a:p>
        </p:txBody>
      </p:sp>
    </p:spTree>
    <p:extLst>
      <p:ext uri="{BB962C8B-B14F-4D97-AF65-F5344CB8AC3E}">
        <p14:creationId xmlns:p14="http://schemas.microsoft.com/office/powerpoint/2010/main" val="11468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 animBg="1"/>
      <p:bldP spid="12" grpId="0" animBg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4716016" y="2286164"/>
            <a:ext cx="3654928" cy="2588751"/>
          </a:xfrm>
          <a:prstGeom prst="roundRect">
            <a:avLst>
              <a:gd name="adj" fmla="val 376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tx2">
                <a:alpha val="29000"/>
              </a:schemeClr>
            </a:outerShdw>
            <a:reflection stA="97000" endPos="22000" dir="5400000" sy="-100000" algn="bl" rotWithShape="0"/>
          </a:effectLst>
          <a:scene3d>
            <a:camera prst="orthographicFront"/>
            <a:lightRig rig="threePt" dir="t"/>
          </a:scene3d>
          <a:sp3d extrusionH="88900" contourW="12700" prstMaterial="plastic">
            <a:bevelB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576" y="2289701"/>
            <a:ext cx="3654928" cy="2588751"/>
          </a:xfrm>
          <a:prstGeom prst="roundRect">
            <a:avLst>
              <a:gd name="adj" fmla="val 376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tx2">
                <a:alpha val="29000"/>
              </a:schemeClr>
            </a:outerShdw>
            <a:reflection stA="97000" endPos="22000" dir="5400000" sy="-100000" algn="bl" rotWithShape="0"/>
          </a:effectLst>
          <a:scene3d>
            <a:camera prst="orthographicFront"/>
            <a:lightRig rig="threePt" dir="t"/>
          </a:scene3d>
          <a:sp3d extrusionH="88900" contourW="12700" prstMaterial="plastic">
            <a:bevelB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852" y="1628800"/>
            <a:ext cx="360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Физическая охрана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364556"/>
            <a:ext cx="30780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крайне высока ввиду постоянных расходов 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зарплату, лицензирование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содержание, транспорт, связь, ГСМ.</a:t>
            </a:r>
          </a:p>
          <a:p>
            <a:pPr algn="ctr"/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600" b="1" dirty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</a:t>
            </a:r>
            <a:r>
              <a:rPr lang="ru-RU" sz="1600" b="1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еловеческий </a:t>
            </a:r>
            <a:r>
              <a:rPr lang="ru-RU" sz="1600" b="1" dirty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фактор»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74970" y="2087558"/>
            <a:ext cx="359597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Позволяет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свести к минимуму «человеческий фактор», переложить рутинную работу 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аппаратуру.</a:t>
            </a:r>
          </a:p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Способен</a:t>
            </a:r>
            <a:r>
              <a:rPr lang="ru-RU" sz="1600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бесперебойно работать 24-7-365.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07128" y="1628800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ТСО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9255" y="2453407"/>
            <a:ext cx="32806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Минусы:</a:t>
            </a: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право 17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 rot="10800000">
            <a:off x="446417" y="-4"/>
            <a:ext cx="4197590" cy="980732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67544" y="188640"/>
            <a:ext cx="4176464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Способы решения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19673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3" grpId="0"/>
      <p:bldP spid="8" grpId="0"/>
      <p:bldP spid="9" grpId="0"/>
      <p:bldP spid="10" grpId="0"/>
      <p:bldP spid="14" grpId="0"/>
      <p:bldP spid="16" grpId="0" animBg="1"/>
      <p:bldP spid="18" grpId="0" animBg="1"/>
      <p:bldP spid="19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>
            <a:hlinkClick r:id="" action="ppaction://hlinkshowjump?jump=previousslide"/>
          </p:cNvPr>
          <p:cNvSpPr/>
          <p:nvPr/>
        </p:nvSpPr>
        <p:spPr>
          <a:xfrm flipH="1">
            <a:off x="191272" y="6021288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448559" y="6021288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 rot="10800000">
            <a:off x="446418" y="-4"/>
            <a:ext cx="4125581" cy="980732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188640"/>
            <a:ext cx="4176464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Исходные данные</a:t>
            </a:r>
          </a:p>
        </p:txBody>
      </p:sp>
      <p:pic>
        <p:nvPicPr>
          <p:cNvPr id="2131" name="Picture 83" descr="F:\презентации\Фото гидротехнические сооружения\IMG_88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6864" cy="4345068"/>
          </a:xfrm>
          <a:prstGeom prst="roundRect">
            <a:avLst>
              <a:gd name="adj" fmla="val 34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39000"/>
              </a:prstClr>
            </a:outerShdw>
            <a:reflection blurRad="12700" stA="25000" endPos="16000" dist="5000" dir="5400000" sy="-100000" algn="bl" rotWithShape="0"/>
          </a:effectLst>
          <a:ex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1268760"/>
            <a:ext cx="7776864" cy="1080120"/>
          </a:xfrm>
          <a:prstGeom prst="roundRect">
            <a:avLst/>
          </a:prstGeom>
          <a:solidFill>
            <a:srgbClr val="476683">
              <a:alpha val="4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Протяженность периметра от 2 до 40 километров.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Как защитить всю территорию?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490" y="2195572"/>
            <a:ext cx="77599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Комплекс ТСО, состоящий </a:t>
            </a:r>
            <a:r>
              <a:rPr lang="ru-RU" b="1" dirty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интегрированных </a:t>
            </a:r>
            <a:r>
              <a:rPr lang="ru-RU" b="1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систем:</a:t>
            </a:r>
            <a:endParaRPr lang="ru-RU" b="1" dirty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929" y="2636912"/>
            <a:ext cx="7502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</a:t>
            </a:r>
            <a:r>
              <a:rPr lang="ru-RU" dirty="0" err="1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Периметральной</a:t>
            </a:r>
            <a:r>
              <a:rPr lang="ru-RU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Сигнализации (СПС) «</a:t>
            </a:r>
            <a:r>
              <a:rPr lang="ru-RU" dirty="0" err="1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Стратум</a:t>
            </a:r>
            <a:r>
              <a:rPr lang="ru-RU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Телевизионного Наблюдения (СТН) «</a:t>
            </a:r>
            <a:r>
              <a:rPr lang="ru-RU" dirty="0" err="1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Аирум</a:t>
            </a:r>
            <a:r>
              <a:rPr lang="ru-RU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</a:t>
            </a:r>
            <a:r>
              <a:rPr lang="ru-RU" dirty="0" err="1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Тепловизионного</a:t>
            </a:r>
            <a:r>
              <a:rPr lang="ru-RU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Наблюдения (</a:t>
            </a:r>
            <a:r>
              <a:rPr lang="ru-RU" dirty="0" err="1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СТпН</a:t>
            </a:r>
            <a:r>
              <a:rPr lang="ru-RU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«</a:t>
            </a:r>
            <a:r>
              <a:rPr lang="ru-RU" dirty="0" err="1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Аирум</a:t>
            </a:r>
            <a:r>
              <a:rPr lang="ru-RU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264B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Радары.</a:t>
            </a:r>
            <a:endParaRPr lang="ru-RU" dirty="0">
              <a:solidFill>
                <a:srgbClr val="264B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446416" y="-5"/>
            <a:ext cx="7005904" cy="980732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77723"/>
            <a:ext cx="705678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ПЕНТАКОН предлагает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решения проблем безопасности</a:t>
            </a: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rot="5400000">
            <a:off x="8275058" y="-342708"/>
            <a:ext cx="576066" cy="1206713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03E3E">
              <a:alpha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8529" y="44624"/>
            <a:ext cx="871983" cy="4001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 rot="5400000">
            <a:off x="8275059" y="233356"/>
            <a:ext cx="576065" cy="1206713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03E3E">
              <a:alpha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8529" y="620688"/>
            <a:ext cx="871983" cy="4001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СТН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5400000">
            <a:off x="8271701" y="809420"/>
            <a:ext cx="576066" cy="12067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03E3E">
              <a:alpha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47039" y="1196752"/>
            <a:ext cx="871984" cy="4001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СТпН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 rot="5400000">
            <a:off x="8271701" y="1385484"/>
            <a:ext cx="576066" cy="12067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03E3E">
              <a:alpha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97321" y="1772816"/>
            <a:ext cx="1155199" cy="40011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Радары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 animBg="1"/>
      <p:bldP spid="13" grpId="0" animBg="1"/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627" y="1780442"/>
            <a:ext cx="572660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endParaRPr lang="ru-RU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Типы существующих систем</a:t>
            </a:r>
            <a:r>
              <a:rPr lang="en-US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ПС: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Проводно</a:t>
            </a:r>
            <a:r>
              <a:rPr lang="ru-RU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-натяжные                             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Емкостные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Сейсмические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Инфракрасные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Магнитометрические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Видеодетекторы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FF5050"/>
                </a:solidFill>
              </a:rPr>
              <a:t>Вибрационные</a:t>
            </a:r>
          </a:p>
          <a:p>
            <a:pPr algn="just"/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 rot="10800000">
            <a:off x="446417" y="-4"/>
            <a:ext cx="6645862" cy="980732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3" y="188640"/>
            <a:ext cx="672420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периметральной сигнализации</a:t>
            </a: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55" y="1628800"/>
            <a:ext cx="857289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Типы существующих систем</a:t>
            </a:r>
            <a:r>
              <a:rPr lang="en-US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ПС</a:t>
            </a:r>
          </a:p>
          <a:p>
            <a:pPr algn="just"/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Каждая из систем ПС выполняет свою основную функцию: реагирует на попытки преодоления рубежа охраны и выдаёт сигнал тревоги. </a:t>
            </a:r>
          </a:p>
          <a:p>
            <a:pPr algn="just"/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Однако, благодаря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максимальной надёжности и минимальной стоимости владения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 сравнению с другими типами систем,  наибольшее распространение на мировом и отечественном рынках ТСО получили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вибрационные системы</a:t>
            </a:r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/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 действия вибрационных систем основан на регистрации вибраций, производимых нарушителем при попытке преодоления заграждения. </a:t>
            </a:r>
          </a:p>
          <a:p>
            <a:pPr algn="just"/>
            <a:endParaRPr lang="ru-RU" sz="1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Вибрационные системы всепогодны, не требуют создания зоны отчуждения, вследствие пассивного принципа действия обеспечивают радиомаскировку, потребляют малую электрическую мощность.</a:t>
            </a: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0" y="6381328"/>
            <a:ext cx="9144000" cy="476672"/>
          </a:xfrm>
          <a:prstGeom prst="round2Same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3" descr="R:\Логотип_Подпись\Логотип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50549"/>
            <a:ext cx="1626825" cy="36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>
            <a:hlinkClick r:id="" action="ppaction://hlinkshowjump?jump=previousslide"/>
          </p:cNvPr>
          <p:cNvSpPr/>
          <p:nvPr/>
        </p:nvSpPr>
        <p:spPr>
          <a:xfrm flipH="1">
            <a:off x="191272" y="5979301"/>
            <a:ext cx="467544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448559" y="5979301"/>
            <a:ext cx="432048" cy="216024"/>
          </a:xfrm>
          <a:prstGeom prst="rightArrow">
            <a:avLst/>
          </a:prstGeom>
          <a:solidFill>
            <a:srgbClr val="264B86">
              <a:alpha val="62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48000"/>
              </a:srgbClr>
            </a:outerShdw>
            <a:reflection blurRad="6350" stA="64000" endPos="60000" dir="5400000" sy="-100000" algn="bl" rotWithShape="0"/>
          </a:effectLst>
        </p:spPr>
        <p:style>
          <a:lnRef idx="3">
            <a:schemeClr val="lt1"/>
          </a:lnRef>
          <a:fillRef idx="1003">
            <a:schemeClr val="lt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 rot="10800000">
            <a:off x="446417" y="-4"/>
            <a:ext cx="6213814" cy="980732"/>
          </a:xfrm>
          <a:prstGeom prst="round2SameRect">
            <a:avLst>
              <a:gd name="adj1" fmla="val 17467"/>
              <a:gd name="adj2" fmla="val 0"/>
            </a:avLst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  <a:effectLst>
            <a:outerShdw blurRad="25400" dist="38100" dir="4740000" sx="101000" sy="101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88640"/>
            <a:ext cx="6192688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периметральной сигнализации</a:t>
            </a: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5400000">
            <a:off x="8273359" y="-344367"/>
            <a:ext cx="576066" cy="1210032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6130" y="44624"/>
            <a:ext cx="874382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 rot="5400000">
            <a:off x="8771399" y="733058"/>
            <a:ext cx="576065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 rot="5400000">
            <a:off x="8771400" y="1309120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соседними углами 25"/>
          <p:cNvSpPr/>
          <p:nvPr/>
        </p:nvSpPr>
        <p:spPr>
          <a:xfrm rot="5400000">
            <a:off x="8771400" y="1885184"/>
            <a:ext cx="576066" cy="207314"/>
          </a:xfrm>
          <a:prstGeom prst="round2SameRect">
            <a:avLst>
              <a:gd name="adj1" fmla="val 0"/>
              <a:gd name="adj2" fmla="val 28210"/>
            </a:avLst>
          </a:prstGeom>
          <a:solidFill>
            <a:srgbClr val="D83A36">
              <a:alpha val="75686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3" grpId="0" animBg="1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2238</Words>
  <Application>Microsoft Office PowerPoint</Application>
  <PresentationFormat>Экран (4:3)</PresentationFormat>
  <Paragraphs>392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Тулина Анастасия</dc:creator>
  <cp:lastModifiedBy>Тулина Анастасия</cp:lastModifiedBy>
  <cp:revision>114</cp:revision>
  <cp:lastPrinted>2012-12-05T06:15:12Z</cp:lastPrinted>
  <dcterms:created xsi:type="dcterms:W3CDTF">2012-11-30T06:41:42Z</dcterms:created>
  <dcterms:modified xsi:type="dcterms:W3CDTF">2013-02-04T09:54:41Z</dcterms:modified>
</cp:coreProperties>
</file>